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62" r:id="rId6"/>
    <p:sldId id="3689" r:id="rId7"/>
    <p:sldId id="257" r:id="rId8"/>
    <p:sldId id="261" r:id="rId9"/>
    <p:sldId id="3718" r:id="rId10"/>
    <p:sldId id="3699" r:id="rId11"/>
    <p:sldId id="3700" r:id="rId12"/>
    <p:sldId id="3691" r:id="rId13"/>
    <p:sldId id="3694" r:id="rId14"/>
    <p:sldId id="3701" r:id="rId15"/>
    <p:sldId id="3719" r:id="rId16"/>
    <p:sldId id="3721" r:id="rId17"/>
    <p:sldId id="3704" r:id="rId18"/>
    <p:sldId id="3709" r:id="rId19"/>
    <p:sldId id="3692" r:id="rId20"/>
    <p:sldId id="3693" r:id="rId21"/>
    <p:sldId id="3698" r:id="rId22"/>
    <p:sldId id="3702" r:id="rId23"/>
    <p:sldId id="3696" r:id="rId24"/>
    <p:sldId id="3713" r:id="rId25"/>
    <p:sldId id="3706" r:id="rId26"/>
    <p:sldId id="3705" r:id="rId27"/>
    <p:sldId id="3715" r:id="rId28"/>
    <p:sldId id="3708" r:id="rId29"/>
    <p:sldId id="3710" r:id="rId30"/>
    <p:sldId id="3716" r:id="rId31"/>
    <p:sldId id="3717" r:id="rId32"/>
    <p:sldId id="3722" r:id="rId33"/>
    <p:sldId id="37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0BD45-945B-AC3F-AD34-F32A08E76D8B}" name="Weir, Katie Louise" initials="WK" userId="S::kweir@washoeschools.net::e93db6b9-c7f2-4b23-b1eb-4f2924f7d8a0" providerId="AD"/>
  <p188:author id="{40514E7D-00CD-D1F8-3F9D-401FA141D40E}" name="Van Tress, Jen" initials="VJ" userId="S::jvantress@washoeschools.net::72b0fa32-59de-45a1-94ec-202e3d36b7fe" providerId="AD"/>
  <p188:author id="{C33E7AF8-1F5E-406D-4FBB-2C40191963B1}" name="Wright, Amy" initials="WA" userId="S::awright@washoeschools.net::fb4fa911-57fc-405a-84f1-fb93d60d7c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E71B0-5849-4FF6-A1D9-E7D1FFFDF95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A87CF-1F09-4E77-9CBE-035FA4EA233C}">
      <dgm:prSet phldrT="[Text]" custT="1"/>
      <dgm:spPr/>
      <dgm:t>
        <a:bodyPr/>
        <a:lstStyle/>
        <a:p>
          <a:r>
            <a:rPr lang="en-US" sz="1400"/>
            <a:t>Incorporating Guiding Principles within Large-scale Professional Practice – Model at Scale</a:t>
          </a:r>
        </a:p>
      </dgm:t>
    </dgm:pt>
    <dgm:pt modelId="{B0491661-22D4-4534-9BAC-8C71EE31ADAF}" type="parTrans" cxnId="{E38324DC-CBB9-4D4C-ABF6-E749C3B9F733}">
      <dgm:prSet/>
      <dgm:spPr/>
      <dgm:t>
        <a:bodyPr/>
        <a:lstStyle/>
        <a:p>
          <a:endParaRPr lang="en-US"/>
        </a:p>
      </dgm:t>
    </dgm:pt>
    <dgm:pt modelId="{D3014AE2-F407-4250-9F68-9FB2184DB8DA}" type="sibTrans" cxnId="{E38324DC-CBB9-4D4C-ABF6-E749C3B9F733}">
      <dgm:prSet/>
      <dgm:spPr/>
      <dgm:t>
        <a:bodyPr/>
        <a:lstStyle/>
        <a:p>
          <a:endParaRPr lang="en-US"/>
        </a:p>
      </dgm:t>
    </dgm:pt>
    <dgm:pt modelId="{62B646DC-5002-4750-8841-B74AB7697DF0}">
      <dgm:prSet phldrT="[Text]" custT="1"/>
      <dgm:spPr/>
      <dgm:t>
        <a:bodyPr/>
        <a:lstStyle/>
        <a:p>
          <a:r>
            <a:rPr lang="en-US" sz="1400"/>
            <a:t>Capacity Building within Guiding Principles – Develop Others Through the Principles</a:t>
          </a:r>
        </a:p>
      </dgm:t>
    </dgm:pt>
    <dgm:pt modelId="{9E4E1539-49EC-4C4A-A1B7-1D7D6ACE35BB}" type="parTrans" cxnId="{66775CB3-C471-4BC2-9B31-2CB01B529D54}">
      <dgm:prSet/>
      <dgm:spPr/>
      <dgm:t>
        <a:bodyPr/>
        <a:lstStyle/>
        <a:p>
          <a:endParaRPr lang="en-US"/>
        </a:p>
      </dgm:t>
    </dgm:pt>
    <dgm:pt modelId="{CEB84780-47D0-4CCF-8B71-58FE19117CFD}" type="sibTrans" cxnId="{66775CB3-C471-4BC2-9B31-2CB01B529D54}">
      <dgm:prSet/>
      <dgm:spPr/>
      <dgm:t>
        <a:bodyPr/>
        <a:lstStyle/>
        <a:p>
          <a:endParaRPr lang="en-US"/>
        </a:p>
      </dgm:t>
    </dgm:pt>
    <dgm:pt modelId="{62EE0BC3-2C9C-4E83-85A8-06EE10C49CD3}">
      <dgm:prSet phldrT="[Text]" custT="1"/>
      <dgm:spPr/>
      <dgm:t>
        <a:bodyPr/>
        <a:lstStyle/>
        <a:p>
          <a:r>
            <a:rPr lang="en-US" sz="2800" b="1"/>
            <a:t>Engage Level 2</a:t>
          </a:r>
        </a:p>
      </dgm:t>
    </dgm:pt>
    <dgm:pt modelId="{EBC95A57-21B2-4801-8ABB-DFF7820431DE}" type="parTrans" cxnId="{D7D39311-BC39-4CBF-AC20-CC56AD901F86}">
      <dgm:prSet/>
      <dgm:spPr/>
      <dgm:t>
        <a:bodyPr/>
        <a:lstStyle/>
        <a:p>
          <a:endParaRPr lang="en-US"/>
        </a:p>
      </dgm:t>
    </dgm:pt>
    <dgm:pt modelId="{E7D3BB67-F10B-43C8-A14D-FFC31A3ED153}" type="sibTrans" cxnId="{D7D39311-BC39-4CBF-AC20-CC56AD901F86}">
      <dgm:prSet/>
      <dgm:spPr/>
      <dgm:t>
        <a:bodyPr/>
        <a:lstStyle/>
        <a:p>
          <a:endParaRPr lang="en-US"/>
        </a:p>
      </dgm:t>
    </dgm:pt>
    <dgm:pt modelId="{CEDB70E6-954A-4225-8622-66E226D0DFCE}">
      <dgm:prSet phldrT="[Text]" custT="1"/>
      <dgm:spPr/>
      <dgm:t>
        <a:bodyPr/>
        <a:lstStyle/>
        <a:p>
          <a:r>
            <a:rPr lang="en-US" sz="2800" b="1"/>
            <a:t>Engage Level 3</a:t>
          </a:r>
        </a:p>
      </dgm:t>
    </dgm:pt>
    <dgm:pt modelId="{4CA1CF45-54D5-4765-8B20-C34335D3D6CB}" type="parTrans" cxnId="{6AB8AD64-D4FC-4EDB-995B-649732BEDD03}">
      <dgm:prSet/>
      <dgm:spPr/>
      <dgm:t>
        <a:bodyPr/>
        <a:lstStyle/>
        <a:p>
          <a:endParaRPr lang="en-US"/>
        </a:p>
      </dgm:t>
    </dgm:pt>
    <dgm:pt modelId="{A5D3316E-EF38-4644-89F5-E100E0911780}" type="sibTrans" cxnId="{6AB8AD64-D4FC-4EDB-995B-649732BEDD03}">
      <dgm:prSet/>
      <dgm:spPr/>
      <dgm:t>
        <a:bodyPr/>
        <a:lstStyle/>
        <a:p>
          <a:endParaRPr lang="en-US"/>
        </a:p>
      </dgm:t>
    </dgm:pt>
    <dgm:pt modelId="{BB64AA43-6CAE-4100-94F9-F54058A53DB0}">
      <dgm:prSet phldrT="[Text]" custT="1"/>
      <dgm:spPr/>
      <dgm:t>
        <a:bodyPr/>
        <a:lstStyle/>
        <a:p>
          <a:r>
            <a:rPr lang="en-US" sz="2800" b="1"/>
            <a:t>Engage Level 1</a:t>
          </a:r>
        </a:p>
      </dgm:t>
    </dgm:pt>
    <dgm:pt modelId="{4B97FC40-499A-47F1-B6C2-0DA5EFC4C897}" type="sibTrans" cxnId="{BEB44204-908B-409B-BD56-12608E9B6B3E}">
      <dgm:prSet/>
      <dgm:spPr/>
      <dgm:t>
        <a:bodyPr/>
        <a:lstStyle/>
        <a:p>
          <a:endParaRPr lang="en-US"/>
        </a:p>
      </dgm:t>
    </dgm:pt>
    <dgm:pt modelId="{F294C2DF-8A0A-4D47-A5DA-AB77C4F68B09}" type="parTrans" cxnId="{BEB44204-908B-409B-BD56-12608E9B6B3E}">
      <dgm:prSet/>
      <dgm:spPr/>
      <dgm:t>
        <a:bodyPr/>
        <a:lstStyle/>
        <a:p>
          <a:endParaRPr lang="en-US"/>
        </a:p>
      </dgm:t>
    </dgm:pt>
    <dgm:pt modelId="{6B71F923-0951-43D6-9527-84AFDFF4E7F0}">
      <dgm:prSet phldrT="[Text]" custT="1"/>
      <dgm:spPr/>
      <dgm:t>
        <a:bodyPr/>
        <a:lstStyle/>
        <a:p>
          <a:r>
            <a:rPr lang="en-US" sz="2800" b="1"/>
            <a:t>Engage Level 4 </a:t>
          </a:r>
        </a:p>
      </dgm:t>
    </dgm:pt>
    <dgm:pt modelId="{1430758E-DFA0-46EE-9168-275868040084}" type="parTrans" cxnId="{46E472E1-8411-43A5-A512-005CA209A81A}">
      <dgm:prSet/>
      <dgm:spPr/>
      <dgm:t>
        <a:bodyPr/>
        <a:lstStyle/>
        <a:p>
          <a:endParaRPr lang="en-US"/>
        </a:p>
      </dgm:t>
    </dgm:pt>
    <dgm:pt modelId="{87FC411C-F06E-4697-8F53-BF61E39981DA}" type="sibTrans" cxnId="{46E472E1-8411-43A5-A512-005CA209A81A}">
      <dgm:prSet/>
      <dgm:spPr/>
      <dgm:t>
        <a:bodyPr/>
        <a:lstStyle/>
        <a:p>
          <a:endParaRPr lang="en-US"/>
        </a:p>
      </dgm:t>
    </dgm:pt>
    <dgm:pt modelId="{677E5B9B-80C0-4B14-A9B5-EC95180320EE}">
      <dgm:prSet phldrT="[Text]" custT="1"/>
      <dgm:spPr/>
      <dgm:t>
        <a:bodyPr/>
        <a:lstStyle/>
        <a:p>
          <a:r>
            <a:rPr lang="en-US" sz="1400"/>
            <a:t>Guiding Principles Overview –Grounded in Purpose</a:t>
          </a:r>
        </a:p>
      </dgm:t>
    </dgm:pt>
    <dgm:pt modelId="{22DB8CD2-E734-4D34-87DE-2166D8BA5375}" type="parTrans" cxnId="{C4EA69A6-4496-417F-AD25-7E26425499F9}">
      <dgm:prSet/>
      <dgm:spPr/>
      <dgm:t>
        <a:bodyPr/>
        <a:lstStyle/>
        <a:p>
          <a:endParaRPr lang="en-US"/>
        </a:p>
      </dgm:t>
    </dgm:pt>
    <dgm:pt modelId="{040ECBAF-7923-481A-BF40-EBF834D069A5}" type="sibTrans" cxnId="{C4EA69A6-4496-417F-AD25-7E26425499F9}">
      <dgm:prSet/>
      <dgm:spPr/>
      <dgm:t>
        <a:bodyPr/>
        <a:lstStyle/>
        <a:p>
          <a:endParaRPr lang="en-US"/>
        </a:p>
      </dgm:t>
    </dgm:pt>
    <dgm:pt modelId="{CB00037D-D280-4613-8A0A-DC938BE7C889}">
      <dgm:prSet phldrT="[Text]" custT="1"/>
      <dgm:spPr/>
      <dgm:t>
        <a:bodyPr/>
        <a:lstStyle/>
        <a:p>
          <a:r>
            <a:rPr lang="en-US" sz="1400"/>
            <a:t>Integrating Guiding Principles within Your Daily Practice – Lead with Intention</a:t>
          </a:r>
        </a:p>
      </dgm:t>
    </dgm:pt>
    <dgm:pt modelId="{5AC0C35A-6166-47AF-AC7F-1930B7BA89DA}" type="parTrans" cxnId="{FF304E4E-D46F-4884-9219-5E8444C0FE7F}">
      <dgm:prSet/>
      <dgm:spPr/>
      <dgm:t>
        <a:bodyPr/>
        <a:lstStyle/>
        <a:p>
          <a:endParaRPr lang="en-US"/>
        </a:p>
      </dgm:t>
    </dgm:pt>
    <dgm:pt modelId="{EDA041FD-3F37-4286-9B77-62754C580D33}" type="sibTrans" cxnId="{FF304E4E-D46F-4884-9219-5E8444C0FE7F}">
      <dgm:prSet/>
      <dgm:spPr/>
      <dgm:t>
        <a:bodyPr/>
        <a:lstStyle/>
        <a:p>
          <a:endParaRPr lang="en-US"/>
        </a:p>
      </dgm:t>
    </dgm:pt>
    <dgm:pt modelId="{C84B3B35-99FB-421C-8F9F-95085B61425B}" type="pres">
      <dgm:prSet presAssocID="{940E71B0-5849-4FF6-A1D9-E7D1FFFDF9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3014F6-1911-4AAC-8E6F-AF2092FC60A2}" type="pres">
      <dgm:prSet presAssocID="{940E71B0-5849-4FF6-A1D9-E7D1FFFDF959}" presName="hierFlow" presStyleCnt="0"/>
      <dgm:spPr/>
    </dgm:pt>
    <dgm:pt modelId="{7EDAB3B3-72A7-486F-9F7B-1AA7AEC5EA0A}" type="pres">
      <dgm:prSet presAssocID="{940E71B0-5849-4FF6-A1D9-E7D1FFFDF959}" presName="firstBuf" presStyleCnt="0"/>
      <dgm:spPr/>
    </dgm:pt>
    <dgm:pt modelId="{1AEAF966-EB7C-4D2A-A506-382428A62AC4}" type="pres">
      <dgm:prSet presAssocID="{940E71B0-5849-4FF6-A1D9-E7D1FFFDF9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07E1D9-41EE-48B3-9EBE-2594A53B049C}" type="pres">
      <dgm:prSet presAssocID="{677E5B9B-80C0-4B14-A9B5-EC95180320EE}" presName="Name17" presStyleCnt="0"/>
      <dgm:spPr/>
    </dgm:pt>
    <dgm:pt modelId="{3D7E8D9C-15A2-4F1E-84B4-FEB515A1F0ED}" type="pres">
      <dgm:prSet presAssocID="{677E5B9B-80C0-4B14-A9B5-EC95180320EE}" presName="level1Shape" presStyleLbl="node0" presStyleIdx="0" presStyleCnt="1" custLinFactNeighborX="-289" custLinFactNeighborY="91567">
        <dgm:presLayoutVars>
          <dgm:chPref val="3"/>
        </dgm:presLayoutVars>
      </dgm:prSet>
      <dgm:spPr/>
    </dgm:pt>
    <dgm:pt modelId="{867F0F04-BF45-4457-9397-7EFEC27B1041}" type="pres">
      <dgm:prSet presAssocID="{677E5B9B-80C0-4B14-A9B5-EC95180320EE}" presName="hierChild2" presStyleCnt="0"/>
      <dgm:spPr/>
    </dgm:pt>
    <dgm:pt modelId="{9EFA3249-91D4-4BE1-9C11-4A6620DB6D96}" type="pres">
      <dgm:prSet presAssocID="{5AC0C35A-6166-47AF-AC7F-1930B7BA89DA}" presName="Name25" presStyleLbl="parChTrans1D2" presStyleIdx="0" presStyleCnt="1"/>
      <dgm:spPr/>
    </dgm:pt>
    <dgm:pt modelId="{F908CD34-2E5E-4175-B7BE-EEE7788E7633}" type="pres">
      <dgm:prSet presAssocID="{5AC0C35A-6166-47AF-AC7F-1930B7BA89DA}" presName="connTx" presStyleLbl="parChTrans1D2" presStyleIdx="0" presStyleCnt="1"/>
      <dgm:spPr/>
    </dgm:pt>
    <dgm:pt modelId="{F82A2FEB-16D6-43B2-AF4E-940A681E5957}" type="pres">
      <dgm:prSet presAssocID="{CB00037D-D280-4613-8A0A-DC938BE7C889}" presName="Name30" presStyleCnt="0"/>
      <dgm:spPr/>
    </dgm:pt>
    <dgm:pt modelId="{82DA0DDC-C50D-48BF-9DC4-158A10C364D4}" type="pres">
      <dgm:prSet presAssocID="{CB00037D-D280-4613-8A0A-DC938BE7C889}" presName="level2Shape" presStyleLbl="node2" presStyleIdx="0" presStyleCnt="1" custLinFactNeighborX="-289" custLinFactNeighborY="91567"/>
      <dgm:spPr/>
    </dgm:pt>
    <dgm:pt modelId="{689D5C42-6F48-4CF4-91E2-41E5FBB98EE8}" type="pres">
      <dgm:prSet presAssocID="{CB00037D-D280-4613-8A0A-DC938BE7C889}" presName="hierChild3" presStyleCnt="0"/>
      <dgm:spPr/>
    </dgm:pt>
    <dgm:pt modelId="{3B2092E8-5A9C-4EE7-812A-6858D43F67F5}" type="pres">
      <dgm:prSet presAssocID="{B0491661-22D4-4534-9BAC-8C71EE31ADAF}" presName="Name25" presStyleLbl="parChTrans1D3" presStyleIdx="0" presStyleCnt="1"/>
      <dgm:spPr/>
    </dgm:pt>
    <dgm:pt modelId="{06D4C919-EF9F-46CF-B980-A45FE8160485}" type="pres">
      <dgm:prSet presAssocID="{B0491661-22D4-4534-9BAC-8C71EE31ADAF}" presName="connTx" presStyleLbl="parChTrans1D3" presStyleIdx="0" presStyleCnt="1"/>
      <dgm:spPr/>
    </dgm:pt>
    <dgm:pt modelId="{6D93B251-1AD1-4518-87F1-6244D1532647}" type="pres">
      <dgm:prSet presAssocID="{2C8A87CF-1F09-4E77-9CBE-035FA4EA233C}" presName="Name30" presStyleCnt="0"/>
      <dgm:spPr/>
    </dgm:pt>
    <dgm:pt modelId="{6F17C02D-152B-47D7-834F-619AC7F321A9}" type="pres">
      <dgm:prSet presAssocID="{2C8A87CF-1F09-4E77-9CBE-035FA4EA233C}" presName="level2Shape" presStyleLbl="node3" presStyleIdx="0" presStyleCnt="1" custLinFactNeighborX="-289" custLinFactNeighborY="91567"/>
      <dgm:spPr/>
    </dgm:pt>
    <dgm:pt modelId="{93478950-B1DE-4360-99D2-D59471F30BF4}" type="pres">
      <dgm:prSet presAssocID="{2C8A87CF-1F09-4E77-9CBE-035FA4EA233C}" presName="hierChild3" presStyleCnt="0"/>
      <dgm:spPr/>
    </dgm:pt>
    <dgm:pt modelId="{DC2ADDA0-96F3-4596-B5BA-DFDF9E35DF57}" type="pres">
      <dgm:prSet presAssocID="{9E4E1539-49EC-4C4A-A1B7-1D7D6ACE35BB}" presName="Name25" presStyleLbl="parChTrans1D4" presStyleIdx="0" presStyleCnt="1"/>
      <dgm:spPr/>
    </dgm:pt>
    <dgm:pt modelId="{DB879792-6872-4F0C-849D-1F7DF278BFFA}" type="pres">
      <dgm:prSet presAssocID="{9E4E1539-49EC-4C4A-A1B7-1D7D6ACE35BB}" presName="connTx" presStyleLbl="parChTrans1D4" presStyleIdx="0" presStyleCnt="1"/>
      <dgm:spPr/>
    </dgm:pt>
    <dgm:pt modelId="{ED5B1F90-8C82-468C-968A-9A7C97509A83}" type="pres">
      <dgm:prSet presAssocID="{62B646DC-5002-4750-8841-B74AB7697DF0}" presName="Name30" presStyleCnt="0"/>
      <dgm:spPr/>
    </dgm:pt>
    <dgm:pt modelId="{4402AEA0-9957-4EF7-8EB8-547EDFA18839}" type="pres">
      <dgm:prSet presAssocID="{62B646DC-5002-4750-8841-B74AB7697DF0}" presName="level2Shape" presStyleLbl="node4" presStyleIdx="0" presStyleCnt="1" custLinFactNeighborX="-289" custLinFactNeighborY="91567"/>
      <dgm:spPr/>
    </dgm:pt>
    <dgm:pt modelId="{80F277AD-6232-426B-904C-617B1B3E1E8F}" type="pres">
      <dgm:prSet presAssocID="{62B646DC-5002-4750-8841-B74AB7697DF0}" presName="hierChild3" presStyleCnt="0"/>
      <dgm:spPr/>
    </dgm:pt>
    <dgm:pt modelId="{702DF9A7-98A8-4E42-8B56-ECD96467D45F}" type="pres">
      <dgm:prSet presAssocID="{940E71B0-5849-4FF6-A1D9-E7D1FFFDF959}" presName="bgShapesFlow" presStyleCnt="0"/>
      <dgm:spPr/>
    </dgm:pt>
    <dgm:pt modelId="{284C297D-45C2-4DCD-AC77-54A9504DAB78}" type="pres">
      <dgm:prSet presAssocID="{BB64AA43-6CAE-4100-94F9-F54058A53DB0}" presName="rectComp" presStyleCnt="0"/>
      <dgm:spPr/>
    </dgm:pt>
    <dgm:pt modelId="{4C11A53E-473C-49F9-95D3-358022029539}" type="pres">
      <dgm:prSet presAssocID="{BB64AA43-6CAE-4100-94F9-F54058A53DB0}" presName="bgRect" presStyleLbl="bgShp" presStyleIdx="0" presStyleCnt="4"/>
      <dgm:spPr/>
    </dgm:pt>
    <dgm:pt modelId="{2D489A33-7540-409C-90AA-4FDB2329B8CF}" type="pres">
      <dgm:prSet presAssocID="{BB64AA43-6CAE-4100-94F9-F54058A53DB0}" presName="bgRectTx" presStyleLbl="bgShp" presStyleIdx="0" presStyleCnt="4">
        <dgm:presLayoutVars>
          <dgm:bulletEnabled val="1"/>
        </dgm:presLayoutVars>
      </dgm:prSet>
      <dgm:spPr/>
    </dgm:pt>
    <dgm:pt modelId="{C339802B-38BB-45DD-826A-724733170EBA}" type="pres">
      <dgm:prSet presAssocID="{BB64AA43-6CAE-4100-94F9-F54058A53DB0}" presName="spComp" presStyleCnt="0"/>
      <dgm:spPr/>
    </dgm:pt>
    <dgm:pt modelId="{3307288A-02BD-4109-A8E2-E0E0CC7809ED}" type="pres">
      <dgm:prSet presAssocID="{BB64AA43-6CAE-4100-94F9-F54058A53DB0}" presName="hSp" presStyleCnt="0"/>
      <dgm:spPr/>
    </dgm:pt>
    <dgm:pt modelId="{0CE3F98F-1E51-41E6-BE3B-019033F64945}" type="pres">
      <dgm:prSet presAssocID="{62EE0BC3-2C9C-4E83-85A8-06EE10C49CD3}" presName="rectComp" presStyleCnt="0"/>
      <dgm:spPr/>
    </dgm:pt>
    <dgm:pt modelId="{4391D491-804E-45E1-ABAE-C152EA0D2B6A}" type="pres">
      <dgm:prSet presAssocID="{62EE0BC3-2C9C-4E83-85A8-06EE10C49CD3}" presName="bgRect" presStyleLbl="bgShp" presStyleIdx="1" presStyleCnt="4"/>
      <dgm:spPr/>
    </dgm:pt>
    <dgm:pt modelId="{6D39BB57-CCDA-41C0-8AFE-2071FB416E3F}" type="pres">
      <dgm:prSet presAssocID="{62EE0BC3-2C9C-4E83-85A8-06EE10C49CD3}" presName="bgRectTx" presStyleLbl="bgShp" presStyleIdx="1" presStyleCnt="4">
        <dgm:presLayoutVars>
          <dgm:bulletEnabled val="1"/>
        </dgm:presLayoutVars>
      </dgm:prSet>
      <dgm:spPr/>
    </dgm:pt>
    <dgm:pt modelId="{42D36656-48B2-49CF-B0EA-66FCF1DE1827}" type="pres">
      <dgm:prSet presAssocID="{62EE0BC3-2C9C-4E83-85A8-06EE10C49CD3}" presName="spComp" presStyleCnt="0"/>
      <dgm:spPr/>
    </dgm:pt>
    <dgm:pt modelId="{A99A56F0-A8D8-4FF6-BDC1-757D03F7C325}" type="pres">
      <dgm:prSet presAssocID="{62EE0BC3-2C9C-4E83-85A8-06EE10C49CD3}" presName="hSp" presStyleCnt="0"/>
      <dgm:spPr/>
    </dgm:pt>
    <dgm:pt modelId="{44316CB0-24E0-4E1D-B7BD-D9D02D99EA2C}" type="pres">
      <dgm:prSet presAssocID="{CEDB70E6-954A-4225-8622-66E226D0DFCE}" presName="rectComp" presStyleCnt="0"/>
      <dgm:spPr/>
    </dgm:pt>
    <dgm:pt modelId="{47EA82C0-6646-4BEA-A8C5-C73F87620AFD}" type="pres">
      <dgm:prSet presAssocID="{CEDB70E6-954A-4225-8622-66E226D0DFCE}" presName="bgRect" presStyleLbl="bgShp" presStyleIdx="2" presStyleCnt="4"/>
      <dgm:spPr/>
    </dgm:pt>
    <dgm:pt modelId="{A460BAD3-7F2E-45B1-88A2-EB6E2FEE49FB}" type="pres">
      <dgm:prSet presAssocID="{CEDB70E6-954A-4225-8622-66E226D0DFCE}" presName="bgRectTx" presStyleLbl="bgShp" presStyleIdx="2" presStyleCnt="4">
        <dgm:presLayoutVars>
          <dgm:bulletEnabled val="1"/>
        </dgm:presLayoutVars>
      </dgm:prSet>
      <dgm:spPr/>
    </dgm:pt>
    <dgm:pt modelId="{2999370B-9BD6-4C20-9B04-E0DFD8087F1B}" type="pres">
      <dgm:prSet presAssocID="{CEDB70E6-954A-4225-8622-66E226D0DFCE}" presName="spComp" presStyleCnt="0"/>
      <dgm:spPr/>
    </dgm:pt>
    <dgm:pt modelId="{ABE5664B-3158-4C35-918E-5E1A6CB0B398}" type="pres">
      <dgm:prSet presAssocID="{CEDB70E6-954A-4225-8622-66E226D0DFCE}" presName="hSp" presStyleCnt="0"/>
      <dgm:spPr/>
    </dgm:pt>
    <dgm:pt modelId="{D50E8DCB-6FC4-4905-8EFB-92DE0E47E85E}" type="pres">
      <dgm:prSet presAssocID="{6B71F923-0951-43D6-9527-84AFDFF4E7F0}" presName="rectComp" presStyleCnt="0"/>
      <dgm:spPr/>
    </dgm:pt>
    <dgm:pt modelId="{55747A4C-123C-43ED-A3F6-8F5552332963}" type="pres">
      <dgm:prSet presAssocID="{6B71F923-0951-43D6-9527-84AFDFF4E7F0}" presName="bgRect" presStyleLbl="bgShp" presStyleIdx="3" presStyleCnt="4"/>
      <dgm:spPr/>
    </dgm:pt>
    <dgm:pt modelId="{C1D50B28-D229-4C44-9166-F95384C88ABC}" type="pres">
      <dgm:prSet presAssocID="{6B71F923-0951-43D6-9527-84AFDFF4E7F0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2A997E00-4609-43DA-BC3A-C84BC241FE0D}" type="presOf" srcId="{5AC0C35A-6166-47AF-AC7F-1930B7BA89DA}" destId="{9EFA3249-91D4-4BE1-9C11-4A6620DB6D96}" srcOrd="0" destOrd="0" presId="urn:microsoft.com/office/officeart/2005/8/layout/hierarchy5"/>
    <dgm:cxn modelId="{BEB44204-908B-409B-BD56-12608E9B6B3E}" srcId="{940E71B0-5849-4FF6-A1D9-E7D1FFFDF959}" destId="{BB64AA43-6CAE-4100-94F9-F54058A53DB0}" srcOrd="1" destOrd="0" parTransId="{F294C2DF-8A0A-4D47-A5DA-AB77C4F68B09}" sibTransId="{4B97FC40-499A-47F1-B6C2-0DA5EFC4C897}"/>
    <dgm:cxn modelId="{D7D39311-BC39-4CBF-AC20-CC56AD901F86}" srcId="{940E71B0-5849-4FF6-A1D9-E7D1FFFDF959}" destId="{62EE0BC3-2C9C-4E83-85A8-06EE10C49CD3}" srcOrd="2" destOrd="0" parTransId="{EBC95A57-21B2-4801-8ABB-DFF7820431DE}" sibTransId="{E7D3BB67-F10B-43C8-A14D-FFC31A3ED153}"/>
    <dgm:cxn modelId="{459EE01A-42E5-40F4-A0C8-8E9E457F209E}" type="presOf" srcId="{677E5B9B-80C0-4B14-A9B5-EC95180320EE}" destId="{3D7E8D9C-15A2-4F1E-84B4-FEB515A1F0ED}" srcOrd="0" destOrd="0" presId="urn:microsoft.com/office/officeart/2005/8/layout/hierarchy5"/>
    <dgm:cxn modelId="{3FF80522-FD70-441E-9EED-0A7FD4AE2584}" type="presOf" srcId="{9E4E1539-49EC-4C4A-A1B7-1D7D6ACE35BB}" destId="{DC2ADDA0-96F3-4596-B5BA-DFDF9E35DF57}" srcOrd="0" destOrd="0" presId="urn:microsoft.com/office/officeart/2005/8/layout/hierarchy5"/>
    <dgm:cxn modelId="{A4E43326-5EFE-4644-92AA-98A903254C53}" type="presOf" srcId="{B0491661-22D4-4534-9BAC-8C71EE31ADAF}" destId="{06D4C919-EF9F-46CF-B980-A45FE8160485}" srcOrd="1" destOrd="0" presId="urn:microsoft.com/office/officeart/2005/8/layout/hierarchy5"/>
    <dgm:cxn modelId="{DB4F8E36-C266-467B-A770-ABF787C0101F}" type="presOf" srcId="{CB00037D-D280-4613-8A0A-DC938BE7C889}" destId="{82DA0DDC-C50D-48BF-9DC4-158A10C364D4}" srcOrd="0" destOrd="0" presId="urn:microsoft.com/office/officeart/2005/8/layout/hierarchy5"/>
    <dgm:cxn modelId="{9C7B2A3E-4706-4603-9C1C-9E43CB19B9F9}" type="presOf" srcId="{BB64AA43-6CAE-4100-94F9-F54058A53DB0}" destId="{4C11A53E-473C-49F9-95D3-358022029539}" srcOrd="0" destOrd="0" presId="urn:microsoft.com/office/officeart/2005/8/layout/hierarchy5"/>
    <dgm:cxn modelId="{6AB8AD64-D4FC-4EDB-995B-649732BEDD03}" srcId="{940E71B0-5849-4FF6-A1D9-E7D1FFFDF959}" destId="{CEDB70E6-954A-4225-8622-66E226D0DFCE}" srcOrd="3" destOrd="0" parTransId="{4CA1CF45-54D5-4765-8B20-C34335D3D6CB}" sibTransId="{A5D3316E-EF38-4644-89F5-E100E0911780}"/>
    <dgm:cxn modelId="{5E15D967-AA24-4666-8E9A-528DB299228F}" type="presOf" srcId="{CEDB70E6-954A-4225-8622-66E226D0DFCE}" destId="{A460BAD3-7F2E-45B1-88A2-EB6E2FEE49FB}" srcOrd="1" destOrd="0" presId="urn:microsoft.com/office/officeart/2005/8/layout/hierarchy5"/>
    <dgm:cxn modelId="{FF304E4E-D46F-4884-9219-5E8444C0FE7F}" srcId="{677E5B9B-80C0-4B14-A9B5-EC95180320EE}" destId="{CB00037D-D280-4613-8A0A-DC938BE7C889}" srcOrd="0" destOrd="0" parTransId="{5AC0C35A-6166-47AF-AC7F-1930B7BA89DA}" sibTransId="{EDA041FD-3F37-4286-9B77-62754C580D33}"/>
    <dgm:cxn modelId="{A9082E79-70DC-4BD8-935B-1AA8CFDFB511}" type="presOf" srcId="{6B71F923-0951-43D6-9527-84AFDFF4E7F0}" destId="{C1D50B28-D229-4C44-9166-F95384C88ABC}" srcOrd="1" destOrd="0" presId="urn:microsoft.com/office/officeart/2005/8/layout/hierarchy5"/>
    <dgm:cxn modelId="{84F7F87C-5204-4AB1-B9A3-0517C9AD1B60}" type="presOf" srcId="{62EE0BC3-2C9C-4E83-85A8-06EE10C49CD3}" destId="{6D39BB57-CCDA-41C0-8AFE-2071FB416E3F}" srcOrd="1" destOrd="0" presId="urn:microsoft.com/office/officeart/2005/8/layout/hierarchy5"/>
    <dgm:cxn modelId="{18A8A57E-390D-4E27-B6AB-10BC673AD313}" type="presOf" srcId="{62EE0BC3-2C9C-4E83-85A8-06EE10C49CD3}" destId="{4391D491-804E-45E1-ABAE-C152EA0D2B6A}" srcOrd="0" destOrd="0" presId="urn:microsoft.com/office/officeart/2005/8/layout/hierarchy5"/>
    <dgm:cxn modelId="{D55E9A9C-8A27-4FCE-83F2-E1B9D0222A3E}" type="presOf" srcId="{5AC0C35A-6166-47AF-AC7F-1930B7BA89DA}" destId="{F908CD34-2E5E-4175-B7BE-EEE7788E7633}" srcOrd="1" destOrd="0" presId="urn:microsoft.com/office/officeart/2005/8/layout/hierarchy5"/>
    <dgm:cxn modelId="{C4EA69A6-4496-417F-AD25-7E26425499F9}" srcId="{940E71B0-5849-4FF6-A1D9-E7D1FFFDF959}" destId="{677E5B9B-80C0-4B14-A9B5-EC95180320EE}" srcOrd="0" destOrd="0" parTransId="{22DB8CD2-E734-4D34-87DE-2166D8BA5375}" sibTransId="{040ECBAF-7923-481A-BF40-EBF834D069A5}"/>
    <dgm:cxn modelId="{878B85B1-D126-4421-93FF-9C0B6AEE17E5}" type="presOf" srcId="{CEDB70E6-954A-4225-8622-66E226D0DFCE}" destId="{47EA82C0-6646-4BEA-A8C5-C73F87620AFD}" srcOrd="0" destOrd="0" presId="urn:microsoft.com/office/officeart/2005/8/layout/hierarchy5"/>
    <dgm:cxn modelId="{66775CB3-C471-4BC2-9B31-2CB01B529D54}" srcId="{2C8A87CF-1F09-4E77-9CBE-035FA4EA233C}" destId="{62B646DC-5002-4750-8841-B74AB7697DF0}" srcOrd="0" destOrd="0" parTransId="{9E4E1539-49EC-4C4A-A1B7-1D7D6ACE35BB}" sibTransId="{CEB84780-47D0-4CCF-8B71-58FE19117CFD}"/>
    <dgm:cxn modelId="{CA0C94D1-76DA-490E-84C8-6BAE5FB6C259}" type="presOf" srcId="{9E4E1539-49EC-4C4A-A1B7-1D7D6ACE35BB}" destId="{DB879792-6872-4F0C-849D-1F7DF278BFFA}" srcOrd="1" destOrd="0" presId="urn:microsoft.com/office/officeart/2005/8/layout/hierarchy5"/>
    <dgm:cxn modelId="{A141D6D7-D5EA-4790-96E1-37B09B7CFC7E}" type="presOf" srcId="{940E71B0-5849-4FF6-A1D9-E7D1FFFDF959}" destId="{C84B3B35-99FB-421C-8F9F-95085B61425B}" srcOrd="0" destOrd="0" presId="urn:microsoft.com/office/officeart/2005/8/layout/hierarchy5"/>
    <dgm:cxn modelId="{38A63DD9-6667-4124-B903-DCFB717A1E02}" type="presOf" srcId="{B0491661-22D4-4534-9BAC-8C71EE31ADAF}" destId="{3B2092E8-5A9C-4EE7-812A-6858D43F67F5}" srcOrd="0" destOrd="0" presId="urn:microsoft.com/office/officeart/2005/8/layout/hierarchy5"/>
    <dgm:cxn modelId="{E38324DC-CBB9-4D4C-ABF6-E749C3B9F733}" srcId="{CB00037D-D280-4613-8A0A-DC938BE7C889}" destId="{2C8A87CF-1F09-4E77-9CBE-035FA4EA233C}" srcOrd="0" destOrd="0" parTransId="{B0491661-22D4-4534-9BAC-8C71EE31ADAF}" sibTransId="{D3014AE2-F407-4250-9F68-9FB2184DB8DA}"/>
    <dgm:cxn modelId="{806EF3DE-9529-4965-B35E-93363117C605}" type="presOf" srcId="{62B646DC-5002-4750-8841-B74AB7697DF0}" destId="{4402AEA0-9957-4EF7-8EB8-547EDFA18839}" srcOrd="0" destOrd="0" presId="urn:microsoft.com/office/officeart/2005/8/layout/hierarchy5"/>
    <dgm:cxn modelId="{46E472E1-8411-43A5-A512-005CA209A81A}" srcId="{940E71B0-5849-4FF6-A1D9-E7D1FFFDF959}" destId="{6B71F923-0951-43D6-9527-84AFDFF4E7F0}" srcOrd="4" destOrd="0" parTransId="{1430758E-DFA0-46EE-9168-275868040084}" sibTransId="{87FC411C-F06E-4697-8F53-BF61E39981DA}"/>
    <dgm:cxn modelId="{AEF585E2-007D-4BBB-AAD0-55FF669A7810}" type="presOf" srcId="{6B71F923-0951-43D6-9527-84AFDFF4E7F0}" destId="{55747A4C-123C-43ED-A3F6-8F5552332963}" srcOrd="0" destOrd="0" presId="urn:microsoft.com/office/officeart/2005/8/layout/hierarchy5"/>
    <dgm:cxn modelId="{DE3E79F3-A13B-4F0C-81CA-EB03B0D3FF09}" type="presOf" srcId="{BB64AA43-6CAE-4100-94F9-F54058A53DB0}" destId="{2D489A33-7540-409C-90AA-4FDB2329B8CF}" srcOrd="1" destOrd="0" presId="urn:microsoft.com/office/officeart/2005/8/layout/hierarchy5"/>
    <dgm:cxn modelId="{15FB06FE-CDCB-4CFC-9E4B-71AB12C7AAC4}" type="presOf" srcId="{2C8A87CF-1F09-4E77-9CBE-035FA4EA233C}" destId="{6F17C02D-152B-47D7-834F-619AC7F321A9}" srcOrd="0" destOrd="0" presId="urn:microsoft.com/office/officeart/2005/8/layout/hierarchy5"/>
    <dgm:cxn modelId="{2995F303-6EFD-4C38-A930-E84E8538A84D}" type="presParOf" srcId="{C84B3B35-99FB-421C-8F9F-95085B61425B}" destId="{EF3014F6-1911-4AAC-8E6F-AF2092FC60A2}" srcOrd="0" destOrd="0" presId="urn:microsoft.com/office/officeart/2005/8/layout/hierarchy5"/>
    <dgm:cxn modelId="{0AA83DB0-7B5D-4A92-8315-C4356858A188}" type="presParOf" srcId="{EF3014F6-1911-4AAC-8E6F-AF2092FC60A2}" destId="{7EDAB3B3-72A7-486F-9F7B-1AA7AEC5EA0A}" srcOrd="0" destOrd="0" presId="urn:microsoft.com/office/officeart/2005/8/layout/hierarchy5"/>
    <dgm:cxn modelId="{33D47547-A599-45FB-8ACE-CE6DAB4A2CE9}" type="presParOf" srcId="{EF3014F6-1911-4AAC-8E6F-AF2092FC60A2}" destId="{1AEAF966-EB7C-4D2A-A506-382428A62AC4}" srcOrd="1" destOrd="0" presId="urn:microsoft.com/office/officeart/2005/8/layout/hierarchy5"/>
    <dgm:cxn modelId="{A5A51D77-3BA5-470E-9D93-B1D6814E7380}" type="presParOf" srcId="{1AEAF966-EB7C-4D2A-A506-382428A62AC4}" destId="{3007E1D9-41EE-48B3-9EBE-2594A53B049C}" srcOrd="0" destOrd="0" presId="urn:microsoft.com/office/officeart/2005/8/layout/hierarchy5"/>
    <dgm:cxn modelId="{BB68DF56-43CD-4CA7-B2F3-0D542935A802}" type="presParOf" srcId="{3007E1D9-41EE-48B3-9EBE-2594A53B049C}" destId="{3D7E8D9C-15A2-4F1E-84B4-FEB515A1F0ED}" srcOrd="0" destOrd="0" presId="urn:microsoft.com/office/officeart/2005/8/layout/hierarchy5"/>
    <dgm:cxn modelId="{F04D8C1E-A6D9-4601-A091-9A1D9F5DDBA3}" type="presParOf" srcId="{3007E1D9-41EE-48B3-9EBE-2594A53B049C}" destId="{867F0F04-BF45-4457-9397-7EFEC27B1041}" srcOrd="1" destOrd="0" presId="urn:microsoft.com/office/officeart/2005/8/layout/hierarchy5"/>
    <dgm:cxn modelId="{D2F2830D-60D8-4C51-AC96-0B2D48662F1E}" type="presParOf" srcId="{867F0F04-BF45-4457-9397-7EFEC27B1041}" destId="{9EFA3249-91D4-4BE1-9C11-4A6620DB6D96}" srcOrd="0" destOrd="0" presId="urn:microsoft.com/office/officeart/2005/8/layout/hierarchy5"/>
    <dgm:cxn modelId="{376FA0B5-834C-4C0D-89A3-E26E1BBD10D7}" type="presParOf" srcId="{9EFA3249-91D4-4BE1-9C11-4A6620DB6D96}" destId="{F908CD34-2E5E-4175-B7BE-EEE7788E7633}" srcOrd="0" destOrd="0" presId="urn:microsoft.com/office/officeart/2005/8/layout/hierarchy5"/>
    <dgm:cxn modelId="{764A9EAC-5801-4ADF-A682-37D7B7CE90C3}" type="presParOf" srcId="{867F0F04-BF45-4457-9397-7EFEC27B1041}" destId="{F82A2FEB-16D6-43B2-AF4E-940A681E5957}" srcOrd="1" destOrd="0" presId="urn:microsoft.com/office/officeart/2005/8/layout/hierarchy5"/>
    <dgm:cxn modelId="{9CA6BCDA-73DA-4673-A6E5-03888D474D77}" type="presParOf" srcId="{F82A2FEB-16D6-43B2-AF4E-940A681E5957}" destId="{82DA0DDC-C50D-48BF-9DC4-158A10C364D4}" srcOrd="0" destOrd="0" presId="urn:microsoft.com/office/officeart/2005/8/layout/hierarchy5"/>
    <dgm:cxn modelId="{B2B49AFD-680F-4CCC-B926-84B5D21C993D}" type="presParOf" srcId="{F82A2FEB-16D6-43B2-AF4E-940A681E5957}" destId="{689D5C42-6F48-4CF4-91E2-41E5FBB98EE8}" srcOrd="1" destOrd="0" presId="urn:microsoft.com/office/officeart/2005/8/layout/hierarchy5"/>
    <dgm:cxn modelId="{7430FA36-37BC-4A42-9453-BEE6063691B0}" type="presParOf" srcId="{689D5C42-6F48-4CF4-91E2-41E5FBB98EE8}" destId="{3B2092E8-5A9C-4EE7-812A-6858D43F67F5}" srcOrd="0" destOrd="0" presId="urn:microsoft.com/office/officeart/2005/8/layout/hierarchy5"/>
    <dgm:cxn modelId="{4EDABD9E-430B-48FF-B8FA-B1CCE75CBAC2}" type="presParOf" srcId="{3B2092E8-5A9C-4EE7-812A-6858D43F67F5}" destId="{06D4C919-EF9F-46CF-B980-A45FE8160485}" srcOrd="0" destOrd="0" presId="urn:microsoft.com/office/officeart/2005/8/layout/hierarchy5"/>
    <dgm:cxn modelId="{76FA95AF-86AE-4904-853E-472D50E94E66}" type="presParOf" srcId="{689D5C42-6F48-4CF4-91E2-41E5FBB98EE8}" destId="{6D93B251-1AD1-4518-87F1-6244D1532647}" srcOrd="1" destOrd="0" presId="urn:microsoft.com/office/officeart/2005/8/layout/hierarchy5"/>
    <dgm:cxn modelId="{1857D595-3A65-4FDD-A8FC-D457F4A5C293}" type="presParOf" srcId="{6D93B251-1AD1-4518-87F1-6244D1532647}" destId="{6F17C02D-152B-47D7-834F-619AC7F321A9}" srcOrd="0" destOrd="0" presId="urn:microsoft.com/office/officeart/2005/8/layout/hierarchy5"/>
    <dgm:cxn modelId="{79C33815-FEA8-40F2-B127-B864CA5F666A}" type="presParOf" srcId="{6D93B251-1AD1-4518-87F1-6244D1532647}" destId="{93478950-B1DE-4360-99D2-D59471F30BF4}" srcOrd="1" destOrd="0" presId="urn:microsoft.com/office/officeart/2005/8/layout/hierarchy5"/>
    <dgm:cxn modelId="{2E8B4AAF-A6D7-4C18-8385-A1F04094C788}" type="presParOf" srcId="{93478950-B1DE-4360-99D2-D59471F30BF4}" destId="{DC2ADDA0-96F3-4596-B5BA-DFDF9E35DF57}" srcOrd="0" destOrd="0" presId="urn:microsoft.com/office/officeart/2005/8/layout/hierarchy5"/>
    <dgm:cxn modelId="{5F88DA61-1622-4888-A0F7-0E9A4E3719B8}" type="presParOf" srcId="{DC2ADDA0-96F3-4596-B5BA-DFDF9E35DF57}" destId="{DB879792-6872-4F0C-849D-1F7DF278BFFA}" srcOrd="0" destOrd="0" presId="urn:microsoft.com/office/officeart/2005/8/layout/hierarchy5"/>
    <dgm:cxn modelId="{C2D42B60-6F49-4C14-BFFC-4D039460D01A}" type="presParOf" srcId="{93478950-B1DE-4360-99D2-D59471F30BF4}" destId="{ED5B1F90-8C82-468C-968A-9A7C97509A83}" srcOrd="1" destOrd="0" presId="urn:microsoft.com/office/officeart/2005/8/layout/hierarchy5"/>
    <dgm:cxn modelId="{CC524CD1-1BF6-4C74-8557-FFD6195ADA71}" type="presParOf" srcId="{ED5B1F90-8C82-468C-968A-9A7C97509A83}" destId="{4402AEA0-9957-4EF7-8EB8-547EDFA18839}" srcOrd="0" destOrd="0" presId="urn:microsoft.com/office/officeart/2005/8/layout/hierarchy5"/>
    <dgm:cxn modelId="{A5E1A610-6E9D-4635-9F72-AFD20C2F90D1}" type="presParOf" srcId="{ED5B1F90-8C82-468C-968A-9A7C97509A83}" destId="{80F277AD-6232-426B-904C-617B1B3E1E8F}" srcOrd="1" destOrd="0" presId="urn:microsoft.com/office/officeart/2005/8/layout/hierarchy5"/>
    <dgm:cxn modelId="{30D7EB7B-27AA-4DDA-9B62-372DE3803DA4}" type="presParOf" srcId="{C84B3B35-99FB-421C-8F9F-95085B61425B}" destId="{702DF9A7-98A8-4E42-8B56-ECD96467D45F}" srcOrd="1" destOrd="0" presId="urn:microsoft.com/office/officeart/2005/8/layout/hierarchy5"/>
    <dgm:cxn modelId="{0207983C-D183-4B94-881A-7CC4C93CD512}" type="presParOf" srcId="{702DF9A7-98A8-4E42-8B56-ECD96467D45F}" destId="{284C297D-45C2-4DCD-AC77-54A9504DAB78}" srcOrd="0" destOrd="0" presId="urn:microsoft.com/office/officeart/2005/8/layout/hierarchy5"/>
    <dgm:cxn modelId="{25FCAB9C-C1A7-4B6F-BD13-840807622016}" type="presParOf" srcId="{284C297D-45C2-4DCD-AC77-54A9504DAB78}" destId="{4C11A53E-473C-49F9-95D3-358022029539}" srcOrd="0" destOrd="0" presId="urn:microsoft.com/office/officeart/2005/8/layout/hierarchy5"/>
    <dgm:cxn modelId="{03E4AE4E-1513-42E0-BFFE-E524135542FE}" type="presParOf" srcId="{284C297D-45C2-4DCD-AC77-54A9504DAB78}" destId="{2D489A33-7540-409C-90AA-4FDB2329B8CF}" srcOrd="1" destOrd="0" presId="urn:microsoft.com/office/officeart/2005/8/layout/hierarchy5"/>
    <dgm:cxn modelId="{AD459E94-212A-4AF6-BDA3-C764E776BDB8}" type="presParOf" srcId="{702DF9A7-98A8-4E42-8B56-ECD96467D45F}" destId="{C339802B-38BB-45DD-826A-724733170EBA}" srcOrd="1" destOrd="0" presId="urn:microsoft.com/office/officeart/2005/8/layout/hierarchy5"/>
    <dgm:cxn modelId="{BF6444C8-6C1A-44A4-AF77-1BBD876D8009}" type="presParOf" srcId="{C339802B-38BB-45DD-826A-724733170EBA}" destId="{3307288A-02BD-4109-A8E2-E0E0CC7809ED}" srcOrd="0" destOrd="0" presId="urn:microsoft.com/office/officeart/2005/8/layout/hierarchy5"/>
    <dgm:cxn modelId="{E4B945D7-C0AE-41C4-ADE7-E0E32E4D2DE8}" type="presParOf" srcId="{702DF9A7-98A8-4E42-8B56-ECD96467D45F}" destId="{0CE3F98F-1E51-41E6-BE3B-019033F64945}" srcOrd="2" destOrd="0" presId="urn:microsoft.com/office/officeart/2005/8/layout/hierarchy5"/>
    <dgm:cxn modelId="{F9872695-B54C-46C4-BBD1-706C71D845F2}" type="presParOf" srcId="{0CE3F98F-1E51-41E6-BE3B-019033F64945}" destId="{4391D491-804E-45E1-ABAE-C152EA0D2B6A}" srcOrd="0" destOrd="0" presId="urn:microsoft.com/office/officeart/2005/8/layout/hierarchy5"/>
    <dgm:cxn modelId="{CFA3F909-3D93-44DE-9B2A-083999302FEC}" type="presParOf" srcId="{0CE3F98F-1E51-41E6-BE3B-019033F64945}" destId="{6D39BB57-CCDA-41C0-8AFE-2071FB416E3F}" srcOrd="1" destOrd="0" presId="urn:microsoft.com/office/officeart/2005/8/layout/hierarchy5"/>
    <dgm:cxn modelId="{88EB8F0D-9E94-4FA9-A3A6-E6691B87052D}" type="presParOf" srcId="{702DF9A7-98A8-4E42-8B56-ECD96467D45F}" destId="{42D36656-48B2-49CF-B0EA-66FCF1DE1827}" srcOrd="3" destOrd="0" presId="urn:microsoft.com/office/officeart/2005/8/layout/hierarchy5"/>
    <dgm:cxn modelId="{EEF2348F-CAE2-444D-AEA7-FF4909A65D66}" type="presParOf" srcId="{42D36656-48B2-49CF-B0EA-66FCF1DE1827}" destId="{A99A56F0-A8D8-4FF6-BDC1-757D03F7C325}" srcOrd="0" destOrd="0" presId="urn:microsoft.com/office/officeart/2005/8/layout/hierarchy5"/>
    <dgm:cxn modelId="{52BCE03E-CFF6-44F6-83B1-1A1B30CDB725}" type="presParOf" srcId="{702DF9A7-98A8-4E42-8B56-ECD96467D45F}" destId="{44316CB0-24E0-4E1D-B7BD-D9D02D99EA2C}" srcOrd="4" destOrd="0" presId="urn:microsoft.com/office/officeart/2005/8/layout/hierarchy5"/>
    <dgm:cxn modelId="{3524B98D-5F44-4003-8F31-B45FA4D14BAC}" type="presParOf" srcId="{44316CB0-24E0-4E1D-B7BD-D9D02D99EA2C}" destId="{47EA82C0-6646-4BEA-A8C5-C73F87620AFD}" srcOrd="0" destOrd="0" presId="urn:microsoft.com/office/officeart/2005/8/layout/hierarchy5"/>
    <dgm:cxn modelId="{CF6C52DB-D24E-4643-A682-081787D8F242}" type="presParOf" srcId="{44316CB0-24E0-4E1D-B7BD-D9D02D99EA2C}" destId="{A460BAD3-7F2E-45B1-88A2-EB6E2FEE49FB}" srcOrd="1" destOrd="0" presId="urn:microsoft.com/office/officeart/2005/8/layout/hierarchy5"/>
    <dgm:cxn modelId="{37BBB6E2-583E-4E18-87DF-72CA3F2A8510}" type="presParOf" srcId="{702DF9A7-98A8-4E42-8B56-ECD96467D45F}" destId="{2999370B-9BD6-4C20-9B04-E0DFD8087F1B}" srcOrd="5" destOrd="0" presId="urn:microsoft.com/office/officeart/2005/8/layout/hierarchy5"/>
    <dgm:cxn modelId="{CEF1B956-B1E6-4E91-804E-F153DABF6B4A}" type="presParOf" srcId="{2999370B-9BD6-4C20-9B04-E0DFD8087F1B}" destId="{ABE5664B-3158-4C35-918E-5E1A6CB0B398}" srcOrd="0" destOrd="0" presId="urn:microsoft.com/office/officeart/2005/8/layout/hierarchy5"/>
    <dgm:cxn modelId="{FA24FE67-9832-4556-80E6-D63F16DD9C13}" type="presParOf" srcId="{702DF9A7-98A8-4E42-8B56-ECD96467D45F}" destId="{D50E8DCB-6FC4-4905-8EFB-92DE0E47E85E}" srcOrd="6" destOrd="0" presId="urn:microsoft.com/office/officeart/2005/8/layout/hierarchy5"/>
    <dgm:cxn modelId="{79133409-900F-4F80-8268-92B61DD8287F}" type="presParOf" srcId="{D50E8DCB-6FC4-4905-8EFB-92DE0E47E85E}" destId="{55747A4C-123C-43ED-A3F6-8F5552332963}" srcOrd="0" destOrd="0" presId="urn:microsoft.com/office/officeart/2005/8/layout/hierarchy5"/>
    <dgm:cxn modelId="{BAF78892-6003-4076-926E-68C86A486C0D}" type="presParOf" srcId="{D50E8DCB-6FC4-4905-8EFB-92DE0E47E85E}" destId="{C1D50B28-D229-4C44-9166-F95384C88AB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47A4C-123C-43ED-A3F6-8F5552332963}">
      <dsp:nvSpPr>
        <dsp:cNvPr id="0" name=""/>
        <dsp:cNvSpPr/>
      </dsp:nvSpPr>
      <dsp:spPr>
        <a:xfrm>
          <a:off x="8171221" y="0"/>
          <a:ext cx="2330736" cy="4636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Engage Level 4 </a:t>
          </a:r>
        </a:p>
      </dsp:txBody>
      <dsp:txXfrm>
        <a:off x="8171221" y="0"/>
        <a:ext cx="2330736" cy="1390836"/>
      </dsp:txXfrm>
    </dsp:sp>
    <dsp:sp modelId="{47EA82C0-6646-4BEA-A8C5-C73F87620AFD}">
      <dsp:nvSpPr>
        <dsp:cNvPr id="0" name=""/>
        <dsp:cNvSpPr/>
      </dsp:nvSpPr>
      <dsp:spPr>
        <a:xfrm>
          <a:off x="5452028" y="0"/>
          <a:ext cx="2330736" cy="4636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Engage Level 3</a:t>
          </a:r>
        </a:p>
      </dsp:txBody>
      <dsp:txXfrm>
        <a:off x="5452028" y="0"/>
        <a:ext cx="2330736" cy="1390836"/>
      </dsp:txXfrm>
    </dsp:sp>
    <dsp:sp modelId="{4391D491-804E-45E1-ABAE-C152EA0D2B6A}">
      <dsp:nvSpPr>
        <dsp:cNvPr id="0" name=""/>
        <dsp:cNvSpPr/>
      </dsp:nvSpPr>
      <dsp:spPr>
        <a:xfrm>
          <a:off x="2732835" y="0"/>
          <a:ext cx="2330736" cy="4636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Engage Level 2</a:t>
          </a:r>
        </a:p>
      </dsp:txBody>
      <dsp:txXfrm>
        <a:off x="2732835" y="0"/>
        <a:ext cx="2330736" cy="1390836"/>
      </dsp:txXfrm>
    </dsp:sp>
    <dsp:sp modelId="{4C11A53E-473C-49F9-95D3-358022029539}">
      <dsp:nvSpPr>
        <dsp:cNvPr id="0" name=""/>
        <dsp:cNvSpPr/>
      </dsp:nvSpPr>
      <dsp:spPr>
        <a:xfrm>
          <a:off x="13641" y="0"/>
          <a:ext cx="2330736" cy="4636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Engage Level 1</a:t>
          </a:r>
        </a:p>
      </dsp:txBody>
      <dsp:txXfrm>
        <a:off x="13641" y="0"/>
        <a:ext cx="2330736" cy="1390836"/>
      </dsp:txXfrm>
    </dsp:sp>
    <dsp:sp modelId="{3D7E8D9C-15A2-4F1E-84B4-FEB515A1F0ED}">
      <dsp:nvSpPr>
        <dsp:cNvPr id="0" name=""/>
        <dsp:cNvSpPr/>
      </dsp:nvSpPr>
      <dsp:spPr>
        <a:xfrm>
          <a:off x="202256" y="3324429"/>
          <a:ext cx="1942280" cy="97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Guiding Principles Overview –Grounded in Purpose</a:t>
          </a:r>
        </a:p>
      </dsp:txBody>
      <dsp:txXfrm>
        <a:off x="230700" y="3352873"/>
        <a:ext cx="1885392" cy="914252"/>
      </dsp:txXfrm>
    </dsp:sp>
    <dsp:sp modelId="{9EFA3249-91D4-4BE1-9C11-4A6620DB6D96}">
      <dsp:nvSpPr>
        <dsp:cNvPr id="0" name=""/>
        <dsp:cNvSpPr/>
      </dsp:nvSpPr>
      <dsp:spPr>
        <a:xfrm>
          <a:off x="2144537" y="3791147"/>
          <a:ext cx="776912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776912" y="188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570" y="3790576"/>
        <a:ext cx="38845" cy="38845"/>
      </dsp:txXfrm>
    </dsp:sp>
    <dsp:sp modelId="{82DA0DDC-C50D-48BF-9DC4-158A10C364D4}">
      <dsp:nvSpPr>
        <dsp:cNvPr id="0" name=""/>
        <dsp:cNvSpPr/>
      </dsp:nvSpPr>
      <dsp:spPr>
        <a:xfrm>
          <a:off x="2921449" y="3324429"/>
          <a:ext cx="1942280" cy="97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Integrating Guiding Principles within Your Daily Practice – Lead with Intention</a:t>
          </a:r>
        </a:p>
      </dsp:txBody>
      <dsp:txXfrm>
        <a:off x="2949893" y="3352873"/>
        <a:ext cx="1885392" cy="914252"/>
      </dsp:txXfrm>
    </dsp:sp>
    <dsp:sp modelId="{3B2092E8-5A9C-4EE7-812A-6858D43F67F5}">
      <dsp:nvSpPr>
        <dsp:cNvPr id="0" name=""/>
        <dsp:cNvSpPr/>
      </dsp:nvSpPr>
      <dsp:spPr>
        <a:xfrm>
          <a:off x="4863730" y="3791147"/>
          <a:ext cx="776912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776912" y="188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764" y="3790576"/>
        <a:ext cx="38845" cy="38845"/>
      </dsp:txXfrm>
    </dsp:sp>
    <dsp:sp modelId="{6F17C02D-152B-47D7-834F-619AC7F321A9}">
      <dsp:nvSpPr>
        <dsp:cNvPr id="0" name=""/>
        <dsp:cNvSpPr/>
      </dsp:nvSpPr>
      <dsp:spPr>
        <a:xfrm>
          <a:off x="5640642" y="3324429"/>
          <a:ext cx="1942280" cy="97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Incorporating Guiding Principles within Large-scale Professional Practice – Model at Scale</a:t>
          </a:r>
        </a:p>
      </dsp:txBody>
      <dsp:txXfrm>
        <a:off x="5669086" y="3352873"/>
        <a:ext cx="1885392" cy="914252"/>
      </dsp:txXfrm>
    </dsp:sp>
    <dsp:sp modelId="{DC2ADDA0-96F3-4596-B5BA-DFDF9E35DF57}">
      <dsp:nvSpPr>
        <dsp:cNvPr id="0" name=""/>
        <dsp:cNvSpPr/>
      </dsp:nvSpPr>
      <dsp:spPr>
        <a:xfrm>
          <a:off x="7582923" y="3791147"/>
          <a:ext cx="776912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776912" y="188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51957" y="3790576"/>
        <a:ext cx="38845" cy="38845"/>
      </dsp:txXfrm>
    </dsp:sp>
    <dsp:sp modelId="{4402AEA0-9957-4EF7-8EB8-547EDFA18839}">
      <dsp:nvSpPr>
        <dsp:cNvPr id="0" name=""/>
        <dsp:cNvSpPr/>
      </dsp:nvSpPr>
      <dsp:spPr>
        <a:xfrm>
          <a:off x="8359835" y="3324429"/>
          <a:ext cx="1942280" cy="971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Capacity Building within Guiding Principles – Develop Others Through the Principles</a:t>
          </a:r>
        </a:p>
      </dsp:txBody>
      <dsp:txXfrm>
        <a:off x="8388279" y="3352873"/>
        <a:ext cx="1885392" cy="91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181F-FEE4-0340-A05B-4150804D4ABE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0159F-8452-CF46-8484-C3021887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Teams of 6-8 depending on the size of the group</a:t>
            </a:r>
          </a:p>
          <a:p>
            <a:r>
              <a:rPr lang="en-US"/>
              <a:t>Round 1 – Team performs a simple task, build the tallest tower using only the cups.</a:t>
            </a:r>
          </a:p>
          <a:p>
            <a:r>
              <a:rPr lang="en-US"/>
              <a:t>Round 2 – Assign roles, perform the same task and reflect as a team. 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Explore how different roles impact teamwork and collaboration during change.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Build understanding of how perspectives shift when managing change within a team.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Promote flexibility, adaptability, and communication skills as leaders.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 on your professional learning journey as a principal – </a:t>
            </a:r>
          </a:p>
          <a:p>
            <a:endParaRPr lang="en-US"/>
          </a:p>
          <a:p>
            <a:r>
              <a:rPr lang="en-US"/>
              <a:t>Our new professional learning framework is grounded in learning progressions across three key areas: compliance, systems-thinking, and professional excellence. Today, we’ll begin by honestly reflecting on where we are now—both individually and as school communities—to inform where we’re headed.</a:t>
            </a:r>
          </a:p>
          <a:p>
            <a:endParaRPr lang="en-US"/>
          </a:p>
          <a:p>
            <a:r>
              <a:rPr lang="en-US"/>
              <a:t>Post-it-notes to capture thinking and place on posters throughout the room. Provide a bit of a rationale.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Clearly, our variable experiences for 1 of many cohorts of professionals within WCSD speaks to a shift in our approach to developing and providing professional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Compliance Example – </a:t>
            </a:r>
          </a:p>
          <a:p>
            <a:pPr>
              <a:buNone/>
            </a:pPr>
            <a:r>
              <a:rPr lang="en-US" b="1"/>
              <a:t>Session 1: Know What You Govern</a:t>
            </a:r>
            <a:br>
              <a:rPr lang="en-US"/>
            </a:br>
            <a:r>
              <a:rPr lang="en-US" i="1"/>
              <a:t>Understanding the contracts, agreements, and policies you are responsible for implementing.</a:t>
            </a:r>
            <a:endParaRPr lang="en-US"/>
          </a:p>
          <a:p>
            <a:pPr>
              <a:buNone/>
            </a:pPr>
            <a:r>
              <a:rPr lang="en-US" b="1"/>
              <a:t>Session 2: Communicate with Clarity and Consistency</a:t>
            </a:r>
            <a:br>
              <a:rPr lang="en-US"/>
            </a:br>
            <a:r>
              <a:rPr lang="en-US" i="1"/>
              <a:t>Practicing effective, contract-aligned communication with employees and association partners.</a:t>
            </a:r>
            <a:endParaRPr lang="en-US"/>
          </a:p>
          <a:p>
            <a:pPr>
              <a:buNone/>
            </a:pPr>
            <a:r>
              <a:rPr lang="en-US" b="1"/>
              <a:t>Session 3: Uphold Professional Standards</a:t>
            </a:r>
            <a:br>
              <a:rPr lang="en-US"/>
            </a:br>
            <a:r>
              <a:rPr lang="en-US" i="1"/>
              <a:t>Navigating performance management, accountability, and standards of conduct with confidence.</a:t>
            </a:r>
            <a:endParaRPr lang="en-US"/>
          </a:p>
          <a:p>
            <a:r>
              <a:rPr lang="en-US" b="1"/>
              <a:t>Session 4: Resolve with Respect</a:t>
            </a:r>
            <a:br>
              <a:rPr lang="en-US"/>
            </a:br>
            <a:r>
              <a:rPr lang="en-US" i="1"/>
              <a:t>Engaging in collaborative problem-solving, conflict resolution, and interest-based dialogue to maintain strong, professional relationships.</a:t>
            </a:r>
          </a:p>
          <a:p>
            <a:endParaRPr lang="en-US" i="1"/>
          </a:p>
          <a:p>
            <a:r>
              <a:rPr lang="en-US" i="1"/>
              <a:t>Systems Example – </a:t>
            </a:r>
          </a:p>
          <a:p>
            <a:pPr>
              <a:buNone/>
            </a:pPr>
            <a:r>
              <a:rPr lang="en-US" b="1"/>
              <a:t>Labor Relations Through a Systems Lens</a:t>
            </a:r>
          </a:p>
          <a:p>
            <a:pPr>
              <a:buFont typeface="+mj-lt"/>
              <a:buAutoNum type="arabicPeriod"/>
            </a:pPr>
            <a:r>
              <a:rPr lang="en-US" b="1"/>
              <a:t>Session 1: Build Contract Literacy into Leadership Systems</a:t>
            </a:r>
            <a:br>
              <a:rPr lang="en-US"/>
            </a:br>
            <a:r>
              <a:rPr lang="en-US" i="1"/>
              <a:t>Ensure your leadership teams understand and integrate collective bargaining agreements into everyday decision-making and planning.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2: Design Communication Structures That Prevent Misinformation</a:t>
            </a:r>
            <a:br>
              <a:rPr lang="en-US"/>
            </a:br>
            <a:r>
              <a:rPr lang="en-US" i="1"/>
              <a:t>Establish proactive, transparent communication systems between site leadership, employees, and associations to foster trust and reduce conflict.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3: Align Accountability Processes Across Sites</a:t>
            </a:r>
            <a:br>
              <a:rPr lang="en-US"/>
            </a:br>
            <a:r>
              <a:rPr lang="en-US" i="1"/>
              <a:t>Develop consistent, equitable systems for tracking performance concerns, documenting interventions, and applying progressive discipline district-wide.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4: Create Feedback Loops for Continuous Labor Partnership</a:t>
            </a:r>
            <a:br>
              <a:rPr lang="en-US"/>
            </a:br>
            <a:r>
              <a:rPr lang="en-US" i="1"/>
              <a:t>Implement data-informed processes for resolving concerns, identifying patterns, and strengthening collaboration with labor groups over time</a:t>
            </a:r>
            <a:endParaRPr lang="en-US"/>
          </a:p>
          <a:p>
            <a:r>
              <a:rPr lang="en-US" i="1"/>
              <a:t>- </a:t>
            </a:r>
            <a:endParaRPr lang="en-US"/>
          </a:p>
          <a:p>
            <a:pPr>
              <a:buNone/>
            </a:pPr>
            <a:r>
              <a:rPr lang="en-US" b="1"/>
              <a:t>Professional Excellence Through the Lens of Guiding Principles</a:t>
            </a:r>
          </a:p>
          <a:p>
            <a:pPr>
              <a:buFont typeface="+mj-lt"/>
              <a:buAutoNum type="arabicPeriod"/>
            </a:pPr>
            <a:r>
              <a:rPr lang="en-US" b="1"/>
              <a:t>Session 1: Grounded in Purpose</a:t>
            </a:r>
            <a:br>
              <a:rPr lang="en-US"/>
            </a:br>
            <a:r>
              <a:rPr lang="en-US" i="1"/>
              <a:t>Explore the district’s Guiding Principles and reflect on how they shape leadership identity, expectations, and decision-making.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2: Lead with Intention</a:t>
            </a:r>
            <a:br>
              <a:rPr lang="en-US"/>
            </a:br>
            <a:r>
              <a:rPr lang="en-US" i="1"/>
              <a:t>Identify ways to apply the Guiding Principles in daily leadership interactions, team meetings, and decision-making moments.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3: Model at Scale</a:t>
            </a:r>
            <a:br>
              <a:rPr lang="en-US"/>
            </a:br>
            <a:r>
              <a:rPr lang="en-US" i="1"/>
              <a:t>Design professional learning, communication, and staff engagement strategies that visibly reinforce the Guiding Principles at the schoolwide level.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Session 4: Develop Others Through the Principles</a:t>
            </a:r>
            <a:br>
              <a:rPr lang="en-US"/>
            </a:br>
            <a:r>
              <a:rPr lang="en-US" i="1"/>
              <a:t>Build leadership capacity across your team by embedding the Guiding Principles into coaching, feedback, hiring, and succession planning practices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A16E9-DF44-43AA-AA1C-65BC94ED9C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Communicate opportunities to engage more fully in this work!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46CE-076E-BD91-4977-D88CA330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CBAE1-A8F1-2490-A7BF-E46831E0D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D9914-AD29-1320-B12B-9D5EEE918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6E78E-8969-4F1C-0DED-411E62C1B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you prepare to engage with your site leadership team and Area Superintendent, consider: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32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STS perceptions of adult respect, relationships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Connecting kids to the school community – breaking down barriers to get kids to school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FOCUS – on meaningful relationship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Not discreet – we've chosen 3 high impact areas– why these 3 things? We know it's not exhaustive.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What would you need as a leader and learner to roll this out? Add reflection.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As an organization in order to be able to support you well, we need to focus in three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Proposed Schedule: </a:t>
            </a:r>
          </a:p>
          <a:p>
            <a:r>
              <a:rPr lang="en-US"/>
              <a:t>August 5th - Site specific PL, staff meeting, planning, etc. </a:t>
            </a:r>
          </a:p>
          <a:p>
            <a:endParaRPr lang="en-US"/>
          </a:p>
          <a:p>
            <a:r>
              <a:rPr lang="en-US"/>
              <a:t>August 6th - District-wide PL - Teacher Clarity – FULL DAY</a:t>
            </a:r>
          </a:p>
          <a:p>
            <a:r>
              <a:rPr lang="en-US"/>
              <a:t> </a:t>
            </a:r>
          </a:p>
          <a:p>
            <a:r>
              <a:rPr lang="en-US"/>
              <a:t>Other cohorts - site based Teacher Clarity (principal discretion-non-cohort 1 school) -  2-3 HOURS</a:t>
            </a:r>
          </a:p>
          <a:p>
            <a:endParaRPr lang="en-US"/>
          </a:p>
          <a:p>
            <a:r>
              <a:rPr lang="en-US"/>
              <a:t>August 7th - FULL DAY District wide PL - Systems and Behavior/Science of Reading / </a:t>
            </a:r>
          </a:p>
          <a:p>
            <a:endParaRPr lang="en-US"/>
          </a:p>
          <a:p>
            <a:r>
              <a:rPr lang="en-US"/>
              <a:t>other cohort - site based choice:  Science of Reading or Systems/Behavior (principal  discretion) 2-3 HOURS</a:t>
            </a:r>
          </a:p>
          <a:p>
            <a:endParaRPr lang="en-US"/>
          </a:p>
          <a:p>
            <a:r>
              <a:rPr lang="en-US"/>
              <a:t>August 8th - Teacher Workday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Work in groups to brainstorm possible connections between cohorts that you will engage your staff in during site prof learning.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Handout – 9-12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Assign groups a focus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3938-05C2-1E79-3176-8C75EB3B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48D8A-3831-A1F7-0321-DA268CE34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00AAF-57BF-40C3-0C65-B3497E1F6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Work in groups to brainstorm possible connections between cohorts that you will engage your staff in during site prof learning.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Handout – 9-12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Assign groups a focus area.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86331-B207-1AE8-7BA7-22123FEAA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Bringing you back to this visual when managing complex change – </a:t>
            </a:r>
          </a:p>
          <a:p>
            <a:endParaRPr lang="en-US"/>
          </a:p>
          <a:p>
            <a:r>
              <a:rPr lang="en-US"/>
              <a:t>Incentives/Motivation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0159F-8452-CF46-8484-C3021887BA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2616B-C3B1-E184-87FB-9CA6D8B94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7145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24570-74FD-7F0D-6014-EA728DFB8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25" y="1457214"/>
            <a:ext cx="9770772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79BF5-8DDB-3960-6978-8086EA87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9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C4B8E19D-F2EC-8599-8757-045DAC4B4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BE773-C396-6354-9882-C16CF87F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8A3D-E2D6-7C09-135F-09332F9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82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9AFC7-6E29-8BA9-AB3F-D9FE5ED76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7145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BE773-C396-6354-9882-C16CF87F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8A3D-E2D6-7C09-135F-09332F97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96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C24EE378-0D9C-9CB8-085D-4ACF5C20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5AE41-3FAD-978B-698F-E2144E4F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16B2-DCF5-4386-95A4-B34EF75F9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023F8-9914-837A-12A1-965FFCB8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60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C33A58-E323-5D50-5BD1-1AE44EEE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7145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8D082-0F23-C7D7-FD91-D025AA0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CDD-6444-96BA-7979-17256A2A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2ACAF-8DD3-33BD-4455-076C9D51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71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ue background&#10;&#10;Description automatically generated">
            <a:extLst>
              <a:ext uri="{FF2B5EF4-FFF2-40B4-BE49-F238E27FC236}">
                <a16:creationId xmlns:a16="http://schemas.microsoft.com/office/drawing/2014/main" id="{27EE3969-FC63-170B-7A25-22B335268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8D082-0F23-C7D7-FD91-D025AA0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CDD-6444-96BA-7979-17256A2A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2ACAF-8DD3-33BD-4455-076C9D51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0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C38A1-2D7D-9F24-D435-AC45D1B46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71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background&#10;&#10;Description automatically generated">
            <a:extLst>
              <a:ext uri="{FF2B5EF4-FFF2-40B4-BE49-F238E27FC236}">
                <a16:creationId xmlns:a16="http://schemas.microsoft.com/office/drawing/2014/main" id="{ABCA8E33-1A8A-E1BD-9FE1-28E172CFC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7F255-060D-9E94-0CB8-D861D94C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75D7-03D6-B21E-B6D0-9F9416FAE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6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52" r:id="rId4"/>
    <p:sldLayoutId id="2147483656" r:id="rId5"/>
    <p:sldLayoutId id="2147483667" r:id="rId6"/>
    <p:sldLayoutId id="214748365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90000"/>
              <a:lumOff val="10000"/>
            </a:schemeClr>
          </a:solidFill>
          <a:latin typeface="Amasis MT Pro Medium" panose="020406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Amasis MT Pro Medium" panose="020406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90000"/>
              <a:lumOff val="10000"/>
            </a:schemeClr>
          </a:solidFill>
          <a:latin typeface="Amasis MT Pro Medium" panose="020406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90000"/>
              <a:lumOff val="10000"/>
            </a:schemeClr>
          </a:solidFill>
          <a:latin typeface="Amasis MT Pro Medium" panose="020406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90000"/>
              <a:lumOff val="10000"/>
            </a:schemeClr>
          </a:solidFill>
          <a:latin typeface="Amasis MT Pro Medium" panose="020406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4F62-AEA0-D679-6046-94FBC71E2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masis MT Pro Black"/>
              </a:rPr>
              <a:t>WCSD Professional Learning Framework Overview</a:t>
            </a:r>
            <a:br>
              <a:rPr lang="en-US">
                <a:latin typeface="Amasis MT Pro Black"/>
              </a:rPr>
            </a:br>
            <a:br>
              <a:rPr lang="en-US">
                <a:latin typeface="Amasis MT Pro Black"/>
              </a:rPr>
            </a:br>
            <a:r>
              <a:rPr lang="en-US" sz="3200">
                <a:latin typeface="Amasis MT Pro Black"/>
              </a:rPr>
              <a:t>Certified Staff and Site-level Leadership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BB3D7-E823-E067-ACE1-8FFE8DA3E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Amasis MT Pro Medium"/>
            </a:endParaRPr>
          </a:p>
          <a:p>
            <a:r>
              <a:rPr lang="en-US">
                <a:latin typeface="Amasis MT Pro Medium"/>
              </a:rPr>
              <a:t>Katie Weir and Amy Wright</a:t>
            </a:r>
            <a:endParaRPr lang="en-US"/>
          </a:p>
          <a:p>
            <a:r>
              <a:rPr lang="en-US">
                <a:latin typeface="Amasis MT Pro Medium"/>
              </a:rPr>
              <a:t>Human Resources – Department of Talent Development</a:t>
            </a:r>
          </a:p>
          <a:p>
            <a:r>
              <a:rPr lang="en-US">
                <a:latin typeface="Amasis MT Pro Medium"/>
              </a:rPr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13458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59AA-446F-00AE-807C-CAB80181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asis MT Pro Black"/>
              </a:rPr>
              <a:t>Priority Areas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3097-A305-4828-440B-F89F5DC6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Amasis MT Pro Medium"/>
              </a:rPr>
              <a:t>Teacher Clarity</a:t>
            </a:r>
          </a:p>
          <a:p>
            <a:r>
              <a:rPr lang="en-US" sz="2000">
                <a:latin typeface="Amasis MT Pro Medium"/>
              </a:rPr>
              <a:t>Expectation will be to focus on implementation of LISC and assessment practices</a:t>
            </a:r>
          </a:p>
          <a:p>
            <a:pPr marL="0" indent="0">
              <a:buNone/>
            </a:pPr>
            <a:r>
              <a:rPr lang="en-US">
                <a:latin typeface="Amasis MT Pro Medium"/>
              </a:rPr>
              <a:t>Behavior and Systems</a:t>
            </a:r>
          </a:p>
          <a:p>
            <a:r>
              <a:rPr lang="en-US" sz="2000">
                <a:latin typeface="Amasis MT Pro Medium"/>
              </a:rPr>
              <a:t>Expectation will be to focus on implementation of consistent Tier 1 routines, behavior expectations, and system improvements</a:t>
            </a:r>
          </a:p>
          <a:p>
            <a:pPr marL="0" indent="0">
              <a:buNone/>
            </a:pPr>
            <a:r>
              <a:rPr lang="en-US"/>
              <a:t>Science of Reading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Arial,Sans-Serif"/>
              <a:buChar char="•"/>
            </a:pPr>
            <a:r>
              <a:rPr lang="en-US" sz="2000"/>
              <a:t>Expectation will be to focus on implementation of explicit reading strategies and use of diagnostic data to support reading growth</a:t>
            </a: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>
                <a:latin typeface="Amasis MT Pro Medium"/>
              </a:rPr>
              <a:t>Supporting Diverse Learners in a Secondary Classroom</a:t>
            </a:r>
            <a:endParaRPr lang="en-US">
              <a:solidFill>
                <a:srgbClr val="000000"/>
              </a:solidFill>
              <a:latin typeface="Amasis MT Pro Medium"/>
            </a:endParaRPr>
          </a:p>
          <a:p>
            <a:pPr>
              <a:buFont typeface="Arial"/>
              <a:buChar char="•"/>
            </a:pPr>
            <a:r>
              <a:rPr lang="en-US" sz="2000"/>
              <a:t>Expectation will be to focus on implementation of evidence-based strategies that support access to grade-level content for all learners.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EF2A-A743-D68B-850A-66919601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Linking to August Back-to-School Professional Learning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9C3A-01F1-1298-8A79-5649B421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781"/>
            <a:ext cx="10515600" cy="45501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masis MT Pro Medium"/>
              </a:rPr>
              <a:t>Tuesday, August 5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– Site-Based Staff Specific PL</a:t>
            </a:r>
          </a:p>
          <a:p>
            <a:r>
              <a:rPr lang="en-US">
                <a:latin typeface="Amasis MT Pro Medium"/>
              </a:rPr>
              <a:t>Wednesday, August 6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– </a:t>
            </a:r>
          </a:p>
          <a:p>
            <a:pPr lvl="1"/>
            <a:r>
              <a:rPr lang="en-US">
                <a:latin typeface="Amasis MT Pro Medium"/>
              </a:rPr>
              <a:t>District-wide PL Teacher Clarity Priority Area Kick-Off </a:t>
            </a:r>
          </a:p>
          <a:p>
            <a:pPr marL="457200" lvl="1" indent="0" algn="ctr">
              <a:buNone/>
            </a:pPr>
            <a:r>
              <a:rPr lang="en-US">
                <a:latin typeface="Amasis MT Pro Medium"/>
              </a:rPr>
              <a:t>or</a:t>
            </a:r>
          </a:p>
          <a:p>
            <a:pPr lvl="1"/>
            <a:r>
              <a:rPr lang="en-US">
                <a:latin typeface="Amasis MT Pro Medium"/>
              </a:rPr>
              <a:t>2-3 hour principal-led training on non-priority focus &amp; Site-Based PL</a:t>
            </a:r>
          </a:p>
          <a:p>
            <a:r>
              <a:rPr lang="en-US">
                <a:latin typeface="Amasis MT Pro Medium"/>
              </a:rPr>
              <a:t>Thursday, August 7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– </a:t>
            </a:r>
          </a:p>
          <a:p>
            <a:pPr lvl="1"/>
            <a:r>
              <a:rPr lang="en-US">
                <a:latin typeface="Amasis MT Pro Medium"/>
              </a:rPr>
              <a:t>District-wide Science of Reading, Systems and Behavior, and Diverse Learners Priority Area Kick-Off</a:t>
            </a:r>
          </a:p>
          <a:p>
            <a:pPr marL="457200" lvl="1" indent="0" algn="ctr">
              <a:buNone/>
            </a:pPr>
            <a:r>
              <a:rPr lang="en-US">
                <a:latin typeface="Amasis MT Pro Medium"/>
              </a:rPr>
              <a:t>or</a:t>
            </a:r>
          </a:p>
          <a:p>
            <a:pPr lvl="1"/>
            <a:r>
              <a:rPr lang="en-US">
                <a:latin typeface="Amasis MT Pro Medium"/>
              </a:rPr>
              <a:t>2-3 hour principal-led training on non-priority focus &amp; Site-Based PL</a:t>
            </a:r>
          </a:p>
          <a:p>
            <a:r>
              <a:rPr lang="en-US">
                <a:latin typeface="Amasis MT Pro Medium"/>
              </a:rPr>
              <a:t>Friday, August 8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– Teacher Workday </a:t>
            </a:r>
          </a:p>
        </p:txBody>
      </p:sp>
    </p:spTree>
    <p:extLst>
      <p:ext uri="{BB962C8B-B14F-4D97-AF65-F5344CB8AC3E}">
        <p14:creationId xmlns:p14="http://schemas.microsoft.com/office/powerpoint/2010/main" val="12958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87E1FB1-3EBC-77B2-89FB-947A7779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 anchor="ctr">
            <a:normAutofit/>
          </a:bodyPr>
          <a:lstStyle/>
          <a:p>
            <a:r>
              <a:rPr lang="en-US">
                <a:latin typeface="Amasis MT Pro Black"/>
              </a:rPr>
              <a:t>August BTS PL Schedule – MS/ES</a:t>
            </a:r>
            <a:endParaRPr lang="en-US"/>
          </a:p>
        </p:txBody>
      </p:sp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AFC6280-6099-F019-784A-00C67FDD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72" y="1252326"/>
            <a:ext cx="874640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5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93C39-7CF4-B15D-A177-BD237B6AD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B173CE-086B-0FE4-092B-F1D5BB19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/>
          <a:lstStyle/>
          <a:p>
            <a:r>
              <a:rPr lang="en-US">
                <a:latin typeface="Amasis MT Pro Black"/>
              </a:rPr>
              <a:t>August BTS PL Schedule - HS</a:t>
            </a:r>
            <a:endParaRPr lang="en-US"/>
          </a:p>
        </p:txBody>
      </p:sp>
      <p:pic>
        <p:nvPicPr>
          <p:cNvPr id="5" name="Picture 4" descr="A white and black list with black text&#10;&#10;AI-generated content may be incorrect.">
            <a:extLst>
              <a:ext uri="{FF2B5EF4-FFF2-40B4-BE49-F238E27FC236}">
                <a16:creationId xmlns:a16="http://schemas.microsoft.com/office/drawing/2014/main" id="{2A055612-D455-470C-3315-10CACD6D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77" y="1352992"/>
            <a:ext cx="784025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54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E3C2-5305-A6EC-2EA2-E59012F6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masis MT Pro Black"/>
              </a:rPr>
              <a:t>Connecting the Priority Areas</a:t>
            </a:r>
            <a:endParaRPr lang="en-US" dirty="0"/>
          </a:p>
        </p:txBody>
      </p:sp>
      <p:pic>
        <p:nvPicPr>
          <p:cNvPr id="3" name="Picture 2" descr="A diagram of a umbrella&#10;&#10;AI-generated content may be incorrect.">
            <a:extLst>
              <a:ext uri="{FF2B5EF4-FFF2-40B4-BE49-F238E27FC236}">
                <a16:creationId xmlns:a16="http://schemas.microsoft.com/office/drawing/2014/main" id="{E9570ECE-72A4-FE8B-322E-3E0991ED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64" y="1451924"/>
            <a:ext cx="487544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4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1E96-6552-F82E-955E-D0626C7D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1D10-1EEC-BE23-CBAD-5E853EC7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 anchor="ctr">
            <a:normAutofit/>
          </a:bodyPr>
          <a:lstStyle/>
          <a:p>
            <a:r>
              <a:rPr lang="en-US">
                <a:latin typeface="Amasis MT Pro Black"/>
              </a:rPr>
              <a:t>Connecting the Priority Areas</a:t>
            </a:r>
            <a:endParaRPr lang="en-US"/>
          </a:p>
        </p:txBody>
      </p:sp>
      <p:pic>
        <p:nvPicPr>
          <p:cNvPr id="4" name="Picture 3" descr="A diagram of a umbrella&#10;&#10;AI-generated content may be incorrect.">
            <a:extLst>
              <a:ext uri="{FF2B5EF4-FFF2-40B4-BE49-F238E27FC236}">
                <a16:creationId xmlns:a16="http://schemas.microsoft.com/office/drawing/2014/main" id="{A6F154A5-D440-B13C-D07F-C4F4C29D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408" y="1825625"/>
            <a:ext cx="52111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81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7DF0-E078-5EF3-54CF-7E3F169A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Teacher Clarity Focus Area Example: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8D0A-BF23-137A-6AF5-590437CBE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845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Science of Reading/Supporting Diverse Learners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Use clarity practices to write learning intentions/success criteria for foundational literacy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Embed engagement strategies or </a:t>
            </a:r>
            <a:r>
              <a:rPr lang="en-US" sz="2400" err="1">
                <a:latin typeface="Amasis MT Pro Medium"/>
              </a:rPr>
              <a:t>SoR</a:t>
            </a:r>
            <a:r>
              <a:rPr lang="en-US" sz="2400">
                <a:latin typeface="Amasis MT Pro Medium"/>
              </a:rPr>
              <a:t>-aligned look-</a:t>
            </a:r>
            <a:r>
              <a:rPr lang="en-US" sz="2400" err="1">
                <a:latin typeface="Amasis MT Pro Medium"/>
              </a:rPr>
              <a:t>fors</a:t>
            </a:r>
            <a:r>
              <a:rPr lang="en-US" sz="2400">
                <a:latin typeface="Amasis MT Pro Medium"/>
              </a:rPr>
              <a:t> in reading instruction walkthroughs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Send key staff to PL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C57D1-EC94-9C4F-3B37-28813A3B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6845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masis MT Pro Medium"/>
              </a:rPr>
              <a:t>Behavior &amp; Systems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masis MT Pro Medium"/>
              </a:rPr>
              <a:t>Apply clarity to schoolwide expectations and routines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masis MT Pro Medium"/>
              </a:rPr>
              <a:t>Review behavior data to assess classroom routines and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masis MT Pro Medium"/>
              </a:rPr>
              <a:t>Pilot one behavioral system improvement using clear, shared expectations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C3BD4C-D321-2622-4118-366545D6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Behavior and Systems Focus Area Example: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C95816-AD51-81B9-AACB-E25A2C01BE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masis MT Pro Medium"/>
              </a:rPr>
              <a:t>Teacher Clarity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Use learning intentions and success criteria to clarify expectations for routines and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Model clear goals and success criteria in PLCs and staff meetings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masis MT Pro Medium"/>
              </a:rPr>
              <a:t>Align schoolwide systems with instructional clarity tools (e.g., clarity-aligned walkthrough tools</a:t>
            </a:r>
            <a:r>
              <a:rPr lang="en-US">
                <a:latin typeface="Amasis MT Pro Medium"/>
              </a:rPr>
              <a:t>)</a:t>
            </a:r>
          </a:p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8B9A9-FD99-37FF-6F3E-179DE3470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Science of Reading/Supporting Diverse Learners Connections</a:t>
            </a:r>
          </a:p>
          <a:p>
            <a:r>
              <a:rPr lang="en-US" sz="2200"/>
              <a:t>Ensure Tier 1 schedules protect time for foundational reading instruction</a:t>
            </a:r>
          </a:p>
          <a:p>
            <a:r>
              <a:rPr lang="en-US" sz="2200"/>
              <a:t>Use behavior data to support engagement during Tier I instruction</a:t>
            </a:r>
          </a:p>
          <a:p>
            <a:r>
              <a:rPr lang="en-US" sz="2200"/>
              <a:t>Include aligned practices for classroom expectations during instructional blocks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0E1B-5136-FDD2-D4F2-FBA1547D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Diverse Learners Focus Area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03C2-3412-1CEC-92A8-08D81CD82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Teacher Clarity Connections</a:t>
            </a:r>
          </a:p>
          <a:p>
            <a:r>
              <a:rPr lang="en-US" sz="2200"/>
              <a:t>Write clear learning intentions and success criteria for foundational literacy skills</a:t>
            </a:r>
          </a:p>
          <a:p>
            <a:r>
              <a:rPr lang="en-US" sz="2200"/>
              <a:t>Ensure the alignment of literacy standards to tasks and activities</a:t>
            </a:r>
          </a:p>
          <a:p>
            <a:r>
              <a:rPr lang="en-US" sz="2200"/>
              <a:t>Reinforce how clarity modules support student’s understanding and engagement in reading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9540C-1675-1AF8-F306-21EA05206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Behavior and Systems Connections</a:t>
            </a:r>
          </a:p>
          <a:p>
            <a:r>
              <a:rPr lang="en-US" sz="2000"/>
              <a:t>Align </a:t>
            </a:r>
            <a:r>
              <a:rPr lang="en-US" sz="2000" err="1"/>
              <a:t>SoR</a:t>
            </a:r>
            <a:r>
              <a:rPr lang="en-US" sz="2000"/>
              <a:t> instruction with Tier 1 systems (e.g., consistent routines during literacy blocks)</a:t>
            </a:r>
          </a:p>
          <a:p>
            <a:r>
              <a:rPr lang="en-US" sz="2000"/>
              <a:t>Monitor reading time transitions and engagement as part of schoolwide behavior efforts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73BF4-B1A8-61DB-FE94-EFE070F3B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3930-0BD9-E706-8F28-4D76DDF6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of Reading Focus Area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4EF5A-959D-44BF-5B37-06E173D5A3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Teacher Clarity Connections</a:t>
            </a:r>
          </a:p>
          <a:p>
            <a:r>
              <a:rPr lang="en-US" sz="2200"/>
              <a:t>Write clear learning intentions and success criteria for foundational literacy skills</a:t>
            </a:r>
          </a:p>
          <a:p>
            <a:r>
              <a:rPr lang="en-US" sz="2200"/>
              <a:t>Ensure the alignment of literacy standards to tasks and activities</a:t>
            </a:r>
          </a:p>
          <a:p>
            <a:r>
              <a:rPr lang="en-US" sz="2200"/>
              <a:t>Reinforce how clarity modules support student’s understanding and engagement in reading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013E0-871D-CA83-B599-8C0BD1A6FD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Behavior and Systems Connections</a:t>
            </a:r>
          </a:p>
          <a:p>
            <a:r>
              <a:rPr lang="en-US" sz="2000"/>
              <a:t>Align </a:t>
            </a:r>
            <a:r>
              <a:rPr lang="en-US" sz="2000" err="1"/>
              <a:t>SoR</a:t>
            </a:r>
            <a:r>
              <a:rPr lang="en-US" sz="2000"/>
              <a:t> instruction with Tier 1 systems (e.g., consistent routines during literacy blocks)</a:t>
            </a:r>
          </a:p>
          <a:p>
            <a:r>
              <a:rPr lang="en-US" sz="2000"/>
              <a:t>Monitor reading time transitions and engagement as part of schoolwide behavior efforts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D979-067E-3B75-8DEB-9ED46F4B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550" y="504714"/>
            <a:ext cx="9770772" cy="14451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masis MT Pro Black"/>
              </a:rPr>
              <a:t>Shifting Roles Activity</a:t>
            </a:r>
            <a:br>
              <a:rPr lang="en-US">
                <a:latin typeface="Amasis MT Pro Black"/>
              </a:rPr>
            </a:br>
            <a:r>
              <a:rPr lang="en-US" sz="3200" b="1" i="1">
                <a:latin typeface="Amasis MT Pro Black"/>
              </a:rPr>
              <a:t>Reflecting Teamwork and Change Management</a:t>
            </a:r>
            <a:r>
              <a:rPr lang="en-US" b="1">
                <a:latin typeface="Amasis MT Pro Black"/>
              </a:rPr>
              <a:t> 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2CCB1-579B-2E24-4FAC-C9D2D4725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2103008"/>
            <a:ext cx="9144000" cy="348112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200">
              <a:latin typeface="Amasis MT Pro Medium"/>
            </a:endParaRPr>
          </a:p>
          <a:p>
            <a:r>
              <a:rPr lang="en-US" sz="3200">
                <a:latin typeface="Amasis MT Pro Medium"/>
              </a:rPr>
              <a:t>How did different roles change the team dynamic and ability to accomplish even a simple task?</a:t>
            </a:r>
          </a:p>
          <a:p>
            <a:r>
              <a:rPr lang="en-US" sz="3200">
                <a:latin typeface="Amasis MT Pro Medium"/>
              </a:rPr>
              <a:t>How does this relate to real roles in your schools?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Amasis MT Pro Medium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4093-D3CC-7CC5-DD62-F0659CD4C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25" y="1457214"/>
            <a:ext cx="9770772" cy="2808013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Amasis MT Pro Black"/>
              </a:rPr>
            </a:br>
            <a:r>
              <a:rPr lang="en-US">
                <a:latin typeface="Amasis MT Pro Black"/>
              </a:rPr>
              <a:t>Engage and Elevate:</a:t>
            </a:r>
            <a:br>
              <a:rPr lang="en-US">
                <a:latin typeface="Amasis MT Pro Black"/>
              </a:rPr>
            </a:br>
            <a:r>
              <a:rPr lang="en-US">
                <a:latin typeface="Amasis MT Pro Black"/>
              </a:rPr>
              <a:t>WCSD Professional Learning Framework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00782-3530-64FF-450D-115EF5370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135"/>
            <a:ext cx="9144000" cy="11302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5C6B0-6960-0291-3A0A-831FE552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0B46-68B3-48E7-94E4-DB9DA83B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3724"/>
            <a:ext cx="10515600" cy="5385393"/>
          </a:xfrm>
        </p:spPr>
        <p:txBody>
          <a:bodyPr>
            <a:normAutofit/>
          </a:bodyPr>
          <a:lstStyle/>
          <a:p>
            <a:pPr algn="ctr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600" b="1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Framework Overview</a:t>
            </a:r>
            <a:r>
              <a:rPr lang="en-US" sz="3600" b="0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 </a:t>
            </a:r>
            <a:endParaRPr lang="en-US" sz="4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600" b="0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This multi-year framework ensures coherence within our district’s strategic approach to professional learning, ensuring alignment with our district-identified priorities for student learning through three lanes: </a:t>
            </a:r>
            <a:r>
              <a:rPr lang="en-US" sz="3600" b="0" i="1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professional excellence, systems, and compliance.</a:t>
            </a:r>
            <a:r>
              <a:rPr lang="en-US" sz="3600" b="0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 </a:t>
            </a:r>
            <a:endParaRPr lang="en-US" sz="4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ED1F-FE46-3FCB-13F2-9F5F93DD6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3227E-3C4B-83AA-0263-13AFC1D53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naging complex change, Picture">
            <a:extLst>
              <a:ext uri="{FF2B5EF4-FFF2-40B4-BE49-F238E27FC236}">
                <a16:creationId xmlns:a16="http://schemas.microsoft.com/office/drawing/2014/main" id="{52128370-EF73-ACE0-B206-7DB02054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4" y="516909"/>
            <a:ext cx="11273051" cy="63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2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C580-7720-6426-D363-7EB54B70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Framing our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365C-FC4A-6AAC-B382-68AA43AD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/>
              <a:t>Think through your professional learning, preparation, support, and training in regard to your readiness as a principal. </a:t>
            </a:r>
          </a:p>
          <a:p>
            <a:r>
              <a:rPr lang="en-US" sz="4000"/>
              <a:t>Rate the level of effectiveness in these areas (1 – 3): </a:t>
            </a:r>
          </a:p>
          <a:p>
            <a:pPr lvl="2"/>
            <a:r>
              <a:rPr lang="en-US" sz="3200"/>
              <a:t>Compliance</a:t>
            </a:r>
          </a:p>
          <a:p>
            <a:pPr lvl="2"/>
            <a:r>
              <a:rPr lang="en-US" sz="3200"/>
              <a:t>Systems</a:t>
            </a:r>
          </a:p>
          <a:p>
            <a:pPr lvl="2"/>
            <a:r>
              <a:rPr lang="en-US" sz="3200"/>
              <a:t>Professional Excellence</a:t>
            </a:r>
          </a:p>
        </p:txBody>
      </p:sp>
    </p:spTree>
    <p:extLst>
      <p:ext uri="{BB962C8B-B14F-4D97-AF65-F5344CB8AC3E}">
        <p14:creationId xmlns:p14="http://schemas.microsoft.com/office/powerpoint/2010/main" val="239103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logo with mountains and text&#10;&#10;AI-generated content may be incorrect.">
            <a:extLst>
              <a:ext uri="{FF2B5EF4-FFF2-40B4-BE49-F238E27FC236}">
                <a16:creationId xmlns:a16="http://schemas.microsoft.com/office/drawing/2014/main" id="{CC8AA849-4214-1C28-1F05-2DD3CD9E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793" y="1034055"/>
            <a:ext cx="8845345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788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3602-3BC9-DB3D-A691-51E1AA1B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7" y="46433"/>
            <a:ext cx="11846740" cy="719773"/>
          </a:xfrm>
        </p:spPr>
        <p:txBody>
          <a:bodyPr>
            <a:noAutofit/>
          </a:bodyPr>
          <a:lstStyle/>
          <a:p>
            <a:r>
              <a:rPr lang="en-US" sz="3600"/>
              <a:t>Professional Development Framework Example: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59DAB4-A2AE-864E-C74E-F081EABFDC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87062" y="872918"/>
          <a:ext cx="10515600" cy="463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11CAC9-889B-A7A8-8C85-F298D04C2471}"/>
              </a:ext>
            </a:extLst>
          </p:cNvPr>
          <p:cNvSpPr txBox="1"/>
          <p:nvPr/>
        </p:nvSpPr>
        <p:spPr>
          <a:xfrm>
            <a:off x="98656" y="1986005"/>
            <a:ext cx="1523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/>
          </a:p>
          <a:p>
            <a:pPr algn="r"/>
            <a:r>
              <a:rPr lang="en-US" b="1"/>
              <a:t>Compliance</a:t>
            </a:r>
          </a:p>
          <a:p>
            <a:pPr algn="r"/>
            <a:endParaRPr lang="en-US" b="1"/>
          </a:p>
          <a:p>
            <a:pPr algn="r"/>
            <a:endParaRPr lang="en-US" b="1"/>
          </a:p>
          <a:p>
            <a:pPr algn="r"/>
            <a:endParaRPr lang="en-US" b="1"/>
          </a:p>
          <a:p>
            <a:pPr algn="r"/>
            <a:r>
              <a:rPr lang="en-US" b="1"/>
              <a:t>Systems</a:t>
            </a:r>
          </a:p>
          <a:p>
            <a:pPr algn="r"/>
            <a:endParaRPr lang="en-US" b="1"/>
          </a:p>
          <a:p>
            <a:pPr algn="r"/>
            <a:endParaRPr lang="en-US" b="1"/>
          </a:p>
          <a:p>
            <a:pPr algn="r"/>
            <a:endParaRPr lang="en-US" b="1"/>
          </a:p>
          <a:p>
            <a:pPr algn="r"/>
            <a:r>
              <a:rPr lang="en-US" b="1"/>
              <a:t>Professional Excellence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AE1144-F0D5-31CF-C583-262CC0D8A54D}"/>
              </a:ext>
            </a:extLst>
          </p:cNvPr>
          <p:cNvGrpSpPr/>
          <p:nvPr/>
        </p:nvGrpSpPr>
        <p:grpSpPr>
          <a:xfrm>
            <a:off x="1793106" y="3133810"/>
            <a:ext cx="1944079" cy="972039"/>
            <a:chOff x="197575" y="3145390"/>
            <a:chExt cx="1944079" cy="9720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ED8F58C-34A0-C220-0B93-3798611321F2}"/>
                </a:ext>
              </a:extLst>
            </p:cNvPr>
            <p:cNvSpPr/>
            <p:nvPr/>
          </p:nvSpPr>
          <p:spPr>
            <a:xfrm>
              <a:off x="197575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69BEE68D-703F-401B-FFBD-D6D65B4A990F}"/>
                </a:ext>
              </a:extLst>
            </p:cNvPr>
            <p:cNvSpPr txBox="1"/>
            <p:nvPr/>
          </p:nvSpPr>
          <p:spPr>
            <a:xfrm>
              <a:off x="226045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Systems 101: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/>
                <a:t>Contract Literacy</a:t>
              </a:r>
              <a:endParaRPr lang="en-US" sz="14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CC4923-151B-1A41-D5DB-838CF08DAB6C}"/>
              </a:ext>
            </a:extLst>
          </p:cNvPr>
          <p:cNvGrpSpPr/>
          <p:nvPr/>
        </p:nvGrpSpPr>
        <p:grpSpPr>
          <a:xfrm>
            <a:off x="3737185" y="3599725"/>
            <a:ext cx="777631" cy="40209"/>
            <a:chOff x="2141654" y="3611305"/>
            <a:chExt cx="777631" cy="40209"/>
          </a:xfrm>
        </p:grpSpPr>
        <p:sp>
          <p:nvSpPr>
            <p:cNvPr id="24" name="Straight Connector 5">
              <a:extLst>
                <a:ext uri="{FF2B5EF4-FFF2-40B4-BE49-F238E27FC236}">
                  <a16:creationId xmlns:a16="http://schemas.microsoft.com/office/drawing/2014/main" id="{1F506B27-F6C1-9281-E20B-8C2A43B9285A}"/>
                </a:ext>
              </a:extLst>
            </p:cNvPr>
            <p:cNvSpPr/>
            <p:nvPr/>
          </p:nvSpPr>
          <p:spPr>
            <a:xfrm>
              <a:off x="2141654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traight Connector 6">
              <a:extLst>
                <a:ext uri="{FF2B5EF4-FFF2-40B4-BE49-F238E27FC236}">
                  <a16:creationId xmlns:a16="http://schemas.microsoft.com/office/drawing/2014/main" id="{93E0209C-CF93-F2A5-F5A6-4C1D9EEDE523}"/>
                </a:ext>
              </a:extLst>
            </p:cNvPr>
            <p:cNvSpPr txBox="1"/>
            <p:nvPr/>
          </p:nvSpPr>
          <p:spPr>
            <a:xfrm>
              <a:off x="2511029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5ABA45-F478-37A0-EA79-26FD87276E06}"/>
              </a:ext>
            </a:extLst>
          </p:cNvPr>
          <p:cNvGrpSpPr/>
          <p:nvPr/>
        </p:nvGrpSpPr>
        <p:grpSpPr>
          <a:xfrm>
            <a:off x="4514817" y="3133810"/>
            <a:ext cx="1944079" cy="972039"/>
            <a:chOff x="2919286" y="3145390"/>
            <a:chExt cx="1944079" cy="9720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99F86C-8500-6FB0-2B11-7B3115B9DEA4}"/>
                </a:ext>
              </a:extLst>
            </p:cNvPr>
            <p:cNvSpPr/>
            <p:nvPr/>
          </p:nvSpPr>
          <p:spPr>
            <a:xfrm>
              <a:off x="2919286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CEB9DA7B-6EF7-3CDB-3594-AA09626B6211}"/>
                </a:ext>
              </a:extLst>
            </p:cNvPr>
            <p:cNvSpPr txBox="1"/>
            <p:nvPr/>
          </p:nvSpPr>
          <p:spPr>
            <a:xfrm>
              <a:off x="2947756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Systems 102: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Communication Structures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336DA-75D6-1D13-AA5F-288EE3533BC6}"/>
              </a:ext>
            </a:extLst>
          </p:cNvPr>
          <p:cNvGrpSpPr/>
          <p:nvPr/>
        </p:nvGrpSpPr>
        <p:grpSpPr>
          <a:xfrm>
            <a:off x="6458896" y="3599725"/>
            <a:ext cx="777631" cy="40209"/>
            <a:chOff x="4863365" y="3611305"/>
            <a:chExt cx="777631" cy="40209"/>
          </a:xfrm>
        </p:grpSpPr>
        <p:sp>
          <p:nvSpPr>
            <p:cNvPr id="20" name="Straight Connector 9">
              <a:extLst>
                <a:ext uri="{FF2B5EF4-FFF2-40B4-BE49-F238E27FC236}">
                  <a16:creationId xmlns:a16="http://schemas.microsoft.com/office/drawing/2014/main" id="{76994694-4784-5406-F56B-8F3377D81B70}"/>
                </a:ext>
              </a:extLst>
            </p:cNvPr>
            <p:cNvSpPr/>
            <p:nvPr/>
          </p:nvSpPr>
          <p:spPr>
            <a:xfrm>
              <a:off x="4863365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traight Connector 10">
              <a:extLst>
                <a:ext uri="{FF2B5EF4-FFF2-40B4-BE49-F238E27FC236}">
                  <a16:creationId xmlns:a16="http://schemas.microsoft.com/office/drawing/2014/main" id="{258516D7-F63D-F877-3202-0CB1F7CE18DB}"/>
                </a:ext>
              </a:extLst>
            </p:cNvPr>
            <p:cNvSpPr txBox="1"/>
            <p:nvPr/>
          </p:nvSpPr>
          <p:spPr>
            <a:xfrm>
              <a:off x="5232740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72F793-A4AD-1973-2567-821675C4E168}"/>
              </a:ext>
            </a:extLst>
          </p:cNvPr>
          <p:cNvGrpSpPr/>
          <p:nvPr/>
        </p:nvGrpSpPr>
        <p:grpSpPr>
          <a:xfrm>
            <a:off x="7236528" y="3133810"/>
            <a:ext cx="1944079" cy="972039"/>
            <a:chOff x="5640997" y="3145390"/>
            <a:chExt cx="1944079" cy="9720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0E6801C-F552-1182-D9C8-A972747B9AB9}"/>
                </a:ext>
              </a:extLst>
            </p:cNvPr>
            <p:cNvSpPr/>
            <p:nvPr/>
          </p:nvSpPr>
          <p:spPr>
            <a:xfrm>
              <a:off x="5640997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23504E34-DE1E-65A2-F64D-F0A4E02114AD}"/>
                </a:ext>
              </a:extLst>
            </p:cNvPr>
            <p:cNvSpPr txBox="1"/>
            <p:nvPr/>
          </p:nvSpPr>
          <p:spPr>
            <a:xfrm>
              <a:off x="5669467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Systems 103: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/>
                <a:t>Aligning Accountability Processes Site-Wide</a:t>
              </a:r>
              <a:endParaRPr lang="en-US" sz="14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F4BBA7-57B8-14B2-BD12-E1C8CDBC8CBC}"/>
              </a:ext>
            </a:extLst>
          </p:cNvPr>
          <p:cNvGrpSpPr/>
          <p:nvPr/>
        </p:nvGrpSpPr>
        <p:grpSpPr>
          <a:xfrm>
            <a:off x="9180607" y="3599725"/>
            <a:ext cx="777631" cy="40209"/>
            <a:chOff x="7585076" y="3611305"/>
            <a:chExt cx="777631" cy="40209"/>
          </a:xfrm>
        </p:grpSpPr>
        <p:sp>
          <p:nvSpPr>
            <p:cNvPr id="16" name="Straight Connector 13">
              <a:extLst>
                <a:ext uri="{FF2B5EF4-FFF2-40B4-BE49-F238E27FC236}">
                  <a16:creationId xmlns:a16="http://schemas.microsoft.com/office/drawing/2014/main" id="{D9992D40-5223-106B-EA5C-326824F3F070}"/>
                </a:ext>
              </a:extLst>
            </p:cNvPr>
            <p:cNvSpPr/>
            <p:nvPr/>
          </p:nvSpPr>
          <p:spPr>
            <a:xfrm>
              <a:off x="7585076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traight Connector 14">
              <a:extLst>
                <a:ext uri="{FF2B5EF4-FFF2-40B4-BE49-F238E27FC236}">
                  <a16:creationId xmlns:a16="http://schemas.microsoft.com/office/drawing/2014/main" id="{D634CDAD-404E-C3AB-A891-C09755BDBF47}"/>
                </a:ext>
              </a:extLst>
            </p:cNvPr>
            <p:cNvSpPr txBox="1"/>
            <p:nvPr/>
          </p:nvSpPr>
          <p:spPr>
            <a:xfrm>
              <a:off x="7954451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A9062A-F8F1-0FEA-94C8-0CF8D2B16D75}"/>
              </a:ext>
            </a:extLst>
          </p:cNvPr>
          <p:cNvGrpSpPr/>
          <p:nvPr/>
        </p:nvGrpSpPr>
        <p:grpSpPr>
          <a:xfrm>
            <a:off x="9958239" y="3133810"/>
            <a:ext cx="1944079" cy="972039"/>
            <a:chOff x="8362708" y="3145390"/>
            <a:chExt cx="1944079" cy="9720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7271F-F76B-1D89-AD4D-365B3E467400}"/>
                </a:ext>
              </a:extLst>
            </p:cNvPr>
            <p:cNvSpPr/>
            <p:nvPr/>
          </p:nvSpPr>
          <p:spPr>
            <a:xfrm>
              <a:off x="8362708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16">
              <a:extLst>
                <a:ext uri="{FF2B5EF4-FFF2-40B4-BE49-F238E27FC236}">
                  <a16:creationId xmlns:a16="http://schemas.microsoft.com/office/drawing/2014/main" id="{839237ED-A81B-3C41-D521-49F27710CD5A}"/>
                </a:ext>
              </a:extLst>
            </p:cNvPr>
            <p:cNvSpPr txBox="1"/>
            <p:nvPr/>
          </p:nvSpPr>
          <p:spPr>
            <a:xfrm>
              <a:off x="8391178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Systems 104: Association Partnerships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68DD05-E004-CFF1-B7DE-6D417287118C}"/>
              </a:ext>
            </a:extLst>
          </p:cNvPr>
          <p:cNvGrpSpPr/>
          <p:nvPr/>
        </p:nvGrpSpPr>
        <p:grpSpPr>
          <a:xfrm>
            <a:off x="1788489" y="2081651"/>
            <a:ext cx="1944079" cy="972039"/>
            <a:chOff x="197575" y="3145390"/>
            <a:chExt cx="1944079" cy="9720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3BA7D55-6342-3179-BDC6-54F284EAE447}"/>
                </a:ext>
              </a:extLst>
            </p:cNvPr>
            <p:cNvSpPr/>
            <p:nvPr/>
          </p:nvSpPr>
          <p:spPr>
            <a:xfrm>
              <a:off x="197575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9BC6B9C6-0444-AB62-003F-96407E30D27C}"/>
                </a:ext>
              </a:extLst>
            </p:cNvPr>
            <p:cNvSpPr txBox="1"/>
            <p:nvPr/>
          </p:nvSpPr>
          <p:spPr>
            <a:xfrm>
              <a:off x="226045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101: Understanding the Contracts you Oversee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CF475E-9474-2D4C-8F15-E9044B0E55F8}"/>
              </a:ext>
            </a:extLst>
          </p:cNvPr>
          <p:cNvGrpSpPr/>
          <p:nvPr/>
        </p:nvGrpSpPr>
        <p:grpSpPr>
          <a:xfrm>
            <a:off x="3732568" y="2547566"/>
            <a:ext cx="777631" cy="40209"/>
            <a:chOff x="2141654" y="3611305"/>
            <a:chExt cx="777631" cy="40209"/>
          </a:xfrm>
        </p:grpSpPr>
        <p:sp>
          <p:nvSpPr>
            <p:cNvPr id="33" name="Straight Connector 5">
              <a:extLst>
                <a:ext uri="{FF2B5EF4-FFF2-40B4-BE49-F238E27FC236}">
                  <a16:creationId xmlns:a16="http://schemas.microsoft.com/office/drawing/2014/main" id="{362B4F9B-2964-ACCB-C1FB-B758CDBAD835}"/>
                </a:ext>
              </a:extLst>
            </p:cNvPr>
            <p:cNvSpPr/>
            <p:nvPr/>
          </p:nvSpPr>
          <p:spPr>
            <a:xfrm>
              <a:off x="2141654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traight Connector 6">
              <a:extLst>
                <a:ext uri="{FF2B5EF4-FFF2-40B4-BE49-F238E27FC236}">
                  <a16:creationId xmlns:a16="http://schemas.microsoft.com/office/drawing/2014/main" id="{6BB8CD66-4FBF-355E-2132-7B4CADF316C3}"/>
                </a:ext>
              </a:extLst>
            </p:cNvPr>
            <p:cNvSpPr txBox="1"/>
            <p:nvPr/>
          </p:nvSpPr>
          <p:spPr>
            <a:xfrm>
              <a:off x="2511029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E9B5C5-1C2A-73E5-51EB-34FDD0D17201}"/>
              </a:ext>
            </a:extLst>
          </p:cNvPr>
          <p:cNvGrpSpPr/>
          <p:nvPr/>
        </p:nvGrpSpPr>
        <p:grpSpPr>
          <a:xfrm>
            <a:off x="4510200" y="2081651"/>
            <a:ext cx="1944079" cy="972039"/>
            <a:chOff x="2919286" y="3145390"/>
            <a:chExt cx="1944079" cy="97203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9489694-5A42-B752-BFF8-9DA80308547C}"/>
                </a:ext>
              </a:extLst>
            </p:cNvPr>
            <p:cNvSpPr/>
            <p:nvPr/>
          </p:nvSpPr>
          <p:spPr>
            <a:xfrm>
              <a:off x="2919286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: Rounded Corners 8">
              <a:extLst>
                <a:ext uri="{FF2B5EF4-FFF2-40B4-BE49-F238E27FC236}">
                  <a16:creationId xmlns:a16="http://schemas.microsoft.com/office/drawing/2014/main" id="{5997C5F9-15CD-CA9E-BBE5-EBBB481F6EEB}"/>
                </a:ext>
              </a:extLst>
            </p:cNvPr>
            <p:cNvSpPr txBox="1"/>
            <p:nvPr/>
          </p:nvSpPr>
          <p:spPr>
            <a:xfrm>
              <a:off x="2947756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102: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/>
                <a:t>Clear, Concise, and Consistent Communication</a:t>
              </a:r>
              <a:r>
                <a:rPr lang="en-US" sz="1400" kern="1200"/>
                <a:t>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1FF521-6841-943C-9478-4073D387C04F}"/>
              </a:ext>
            </a:extLst>
          </p:cNvPr>
          <p:cNvGrpSpPr/>
          <p:nvPr/>
        </p:nvGrpSpPr>
        <p:grpSpPr>
          <a:xfrm>
            <a:off x="6454279" y="2547566"/>
            <a:ext cx="777631" cy="40209"/>
            <a:chOff x="4863365" y="3611305"/>
            <a:chExt cx="777631" cy="40209"/>
          </a:xfrm>
        </p:grpSpPr>
        <p:sp>
          <p:nvSpPr>
            <p:cNvPr id="39" name="Straight Connector 9">
              <a:extLst>
                <a:ext uri="{FF2B5EF4-FFF2-40B4-BE49-F238E27FC236}">
                  <a16:creationId xmlns:a16="http://schemas.microsoft.com/office/drawing/2014/main" id="{1BA0535F-3C4C-00EE-AD5B-CC5073DB8A30}"/>
                </a:ext>
              </a:extLst>
            </p:cNvPr>
            <p:cNvSpPr/>
            <p:nvPr/>
          </p:nvSpPr>
          <p:spPr>
            <a:xfrm>
              <a:off x="4863365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traight Connector 10">
              <a:extLst>
                <a:ext uri="{FF2B5EF4-FFF2-40B4-BE49-F238E27FC236}">
                  <a16:creationId xmlns:a16="http://schemas.microsoft.com/office/drawing/2014/main" id="{C58CCEF1-FED9-0E87-8732-280A5212D1EA}"/>
                </a:ext>
              </a:extLst>
            </p:cNvPr>
            <p:cNvSpPr txBox="1"/>
            <p:nvPr/>
          </p:nvSpPr>
          <p:spPr>
            <a:xfrm>
              <a:off x="5232740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269DF8-BA93-017B-69C2-1F88C4B6FECF}"/>
              </a:ext>
            </a:extLst>
          </p:cNvPr>
          <p:cNvGrpSpPr/>
          <p:nvPr/>
        </p:nvGrpSpPr>
        <p:grpSpPr>
          <a:xfrm>
            <a:off x="7231911" y="2081651"/>
            <a:ext cx="1958314" cy="986274"/>
            <a:chOff x="5640997" y="3145390"/>
            <a:chExt cx="1958314" cy="9862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922320-D762-BEA1-9B04-7A896E419A21}"/>
                </a:ext>
              </a:extLst>
            </p:cNvPr>
            <p:cNvSpPr/>
            <p:nvPr/>
          </p:nvSpPr>
          <p:spPr>
            <a:xfrm>
              <a:off x="5640997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: Rounded Corners 12">
              <a:extLst>
                <a:ext uri="{FF2B5EF4-FFF2-40B4-BE49-F238E27FC236}">
                  <a16:creationId xmlns:a16="http://schemas.microsoft.com/office/drawing/2014/main" id="{13F55E55-5DA9-530E-6C60-C2C3B1AA75A6}"/>
                </a:ext>
              </a:extLst>
            </p:cNvPr>
            <p:cNvSpPr txBox="1"/>
            <p:nvPr/>
          </p:nvSpPr>
          <p:spPr>
            <a:xfrm>
              <a:off x="5712172" y="3216565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Labor Relations 103:  Uphold Professional Standards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D733C0-8CF2-34E2-7D31-4EDAF4724BB7}"/>
              </a:ext>
            </a:extLst>
          </p:cNvPr>
          <p:cNvGrpSpPr/>
          <p:nvPr/>
        </p:nvGrpSpPr>
        <p:grpSpPr>
          <a:xfrm>
            <a:off x="9175990" y="2547566"/>
            <a:ext cx="777631" cy="40209"/>
            <a:chOff x="7585076" y="3611305"/>
            <a:chExt cx="777631" cy="40209"/>
          </a:xfrm>
        </p:grpSpPr>
        <p:sp>
          <p:nvSpPr>
            <p:cNvPr id="45" name="Straight Connector 13">
              <a:extLst>
                <a:ext uri="{FF2B5EF4-FFF2-40B4-BE49-F238E27FC236}">
                  <a16:creationId xmlns:a16="http://schemas.microsoft.com/office/drawing/2014/main" id="{7D214508-7631-6911-D10B-C6E4FE76B61A}"/>
                </a:ext>
              </a:extLst>
            </p:cNvPr>
            <p:cNvSpPr/>
            <p:nvPr/>
          </p:nvSpPr>
          <p:spPr>
            <a:xfrm>
              <a:off x="7585076" y="3611305"/>
              <a:ext cx="777631" cy="402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104"/>
                  </a:moveTo>
                  <a:lnTo>
                    <a:pt x="777631" y="201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traight Connector 14">
              <a:extLst>
                <a:ext uri="{FF2B5EF4-FFF2-40B4-BE49-F238E27FC236}">
                  <a16:creationId xmlns:a16="http://schemas.microsoft.com/office/drawing/2014/main" id="{799AF28A-5C75-E6A8-36F6-813F223E0582}"/>
                </a:ext>
              </a:extLst>
            </p:cNvPr>
            <p:cNvSpPr txBox="1"/>
            <p:nvPr/>
          </p:nvSpPr>
          <p:spPr>
            <a:xfrm>
              <a:off x="7954451" y="3611969"/>
              <a:ext cx="38881" cy="38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ECC0081-2626-B08F-75C3-08F7DFB5FD86}"/>
              </a:ext>
            </a:extLst>
          </p:cNvPr>
          <p:cNvGrpSpPr/>
          <p:nvPr/>
        </p:nvGrpSpPr>
        <p:grpSpPr>
          <a:xfrm>
            <a:off x="9953622" y="2081651"/>
            <a:ext cx="1944079" cy="972039"/>
            <a:chOff x="8362708" y="3145390"/>
            <a:chExt cx="1944079" cy="97203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B348332-81FD-68C0-B28C-6D452C986188}"/>
                </a:ext>
              </a:extLst>
            </p:cNvPr>
            <p:cNvSpPr/>
            <p:nvPr/>
          </p:nvSpPr>
          <p:spPr>
            <a:xfrm>
              <a:off x="8362708" y="3145390"/>
              <a:ext cx="1944079" cy="972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: Rounded Corners 16">
              <a:extLst>
                <a:ext uri="{FF2B5EF4-FFF2-40B4-BE49-F238E27FC236}">
                  <a16:creationId xmlns:a16="http://schemas.microsoft.com/office/drawing/2014/main" id="{90A51D3A-2810-A2B6-FCAD-86C8FEA7BBB9}"/>
                </a:ext>
              </a:extLst>
            </p:cNvPr>
            <p:cNvSpPr txBox="1"/>
            <p:nvPr/>
          </p:nvSpPr>
          <p:spPr>
            <a:xfrm>
              <a:off x="8391178" y="3173860"/>
              <a:ext cx="1887139" cy="91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/>
                <a:t>Labor Relations 104: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/>
                <a:t>Resolve with Respect</a:t>
              </a:r>
              <a:endParaRPr lang="en-US" sz="1600" kern="1200"/>
            </a:p>
          </p:txBody>
        </p:sp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7A535896-5E65-016D-7550-1D84AFEBBC59}"/>
              </a:ext>
            </a:extLst>
          </p:cNvPr>
          <p:cNvSpPr/>
          <p:nvPr/>
        </p:nvSpPr>
        <p:spPr>
          <a:xfrm>
            <a:off x="1381991" y="5640415"/>
            <a:ext cx="10650866" cy="57021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Understand	            Apply	   Analyze	                   Evaluate	              Create</a:t>
            </a:r>
          </a:p>
        </p:txBody>
      </p:sp>
    </p:spTree>
    <p:extLst>
      <p:ext uri="{BB962C8B-B14F-4D97-AF65-F5344CB8AC3E}">
        <p14:creationId xmlns:p14="http://schemas.microsoft.com/office/powerpoint/2010/main" val="121318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E325-4019-CB22-D235-DA8638A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asis MT Pro Black"/>
              </a:rPr>
              <a:t>Opportunities for Planning/Input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6C45-7C8A-D38A-B9C3-58EB7BA3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masis MT Pro Medium"/>
              </a:rPr>
              <a:t>Content Specific Opportunities</a:t>
            </a:r>
            <a:endParaRPr lang="en-US"/>
          </a:p>
          <a:p>
            <a:pPr lvl="1"/>
            <a:r>
              <a:rPr lang="en-US" b="1">
                <a:latin typeface="Amasis MT Pro Medium"/>
              </a:rPr>
              <a:t>Teacher Clarity – </a:t>
            </a:r>
            <a:r>
              <a:rPr lang="en-US">
                <a:latin typeface="Amasis MT Pro Medium"/>
              </a:rPr>
              <a:t>members set</a:t>
            </a:r>
          </a:p>
          <a:p>
            <a:pPr lvl="1"/>
            <a:r>
              <a:rPr lang="en-US">
                <a:latin typeface="Amasis MT Pro Medium"/>
              </a:rPr>
              <a:t>Other content-specific opportunities TBD</a:t>
            </a:r>
            <a:endParaRPr lang="en-US"/>
          </a:p>
          <a:p>
            <a:r>
              <a:rPr lang="en-US">
                <a:latin typeface="Amasis MT Pro Medium"/>
              </a:rPr>
              <a:t>Role Specific Opportunities</a:t>
            </a:r>
            <a:endParaRPr lang="en-US"/>
          </a:p>
          <a:p>
            <a:pPr lvl="1"/>
            <a:r>
              <a:rPr lang="en-US">
                <a:latin typeface="Amasis MT Pro Medium"/>
              </a:rPr>
              <a:t>Please indicate on the feedback survey at the conclusion of today's Academy if you are interested in learning more and possibly joining the planning for 25-26 and beyond.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EDD9-F5B2-4690-7726-F1939668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F1E3-95F5-8DB7-EA82-E212F043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masis MT Pro Black"/>
              </a:rPr>
              <a:t>Learning Intentions and Success Criteria 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B9C1-079E-B7B6-45F3-642A4003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masis MT Pro Medium"/>
              </a:rPr>
              <a:t>I am learning about WCSD's professional learning framework and the rollout of cohort-based professional learning district-wide.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use the information provided to effectively communicate my school's needs and area of focus, in relation to the cohort-based model, to my site leadership team and Area Superintendent.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connect content between my school’s possible cohort focus and WCSD’s other identified professional learning priority areas.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identify the three levels of the professional learning framework.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7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0BE4-6231-8E5E-CBDE-B4718D87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2A29-F937-D56C-268A-371BF976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8531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Amasis MT Pro Medium"/>
              </a:rPr>
              <a:t>What factors will I consider when identifying the most appropriate priority for my school?</a:t>
            </a:r>
          </a:p>
          <a:p>
            <a:pPr marL="0" indent="0">
              <a:buNone/>
            </a:pPr>
            <a:r>
              <a:rPr lang="en-US">
                <a:latin typeface="Amasis MT Pro Medium"/>
              </a:rPr>
              <a:t>	</a:t>
            </a:r>
            <a:r>
              <a:rPr lang="en-US" sz="2600" i="1">
                <a:latin typeface="Amasis MT Pro Medium"/>
              </a:rPr>
              <a:t>“Based on our current priorities, data, and staff needs, the area that seems most appropriate is ___ because 	___.”</a:t>
            </a:r>
          </a:p>
          <a:p>
            <a:r>
              <a:rPr lang="en-US">
                <a:latin typeface="Amasis MT Pro Medium"/>
              </a:rPr>
              <a:t>What professional learning opportunity would be most valuable for my own growth as a leader?</a:t>
            </a:r>
          </a:p>
          <a:p>
            <a:pPr marL="0" indent="0">
              <a:buNone/>
            </a:pPr>
            <a:r>
              <a:rPr lang="en-US">
                <a:latin typeface="Amasis MT Pro Medium"/>
              </a:rPr>
              <a:t>	</a:t>
            </a:r>
            <a:r>
              <a:rPr lang="en-US" sz="2600" i="1">
                <a:latin typeface="Amasis MT Pro Medium"/>
              </a:rPr>
              <a:t>“A meaningful learning opportunity for me personally would be 	___, as it would strengthen my ability to ___.”</a:t>
            </a:r>
          </a:p>
          <a:p>
            <a:r>
              <a:rPr lang="en-US">
                <a:latin typeface="Amasis MT Pro Medium"/>
              </a:rPr>
              <a:t>How will I clearly and effectively communicate our school’s needs to my Area Superintendent?</a:t>
            </a:r>
          </a:p>
          <a:p>
            <a:pPr marL="0" indent="0">
              <a:buNone/>
            </a:pPr>
            <a:r>
              <a:rPr lang="en-US">
                <a:latin typeface="Amasis MT Pro Medium"/>
              </a:rPr>
              <a:t>	</a:t>
            </a:r>
            <a:r>
              <a:rPr lang="en-US" sz="2600" i="1">
                <a:latin typeface="Amasis MT Pro Medium"/>
              </a:rPr>
              <a:t>“To ensure alignment and support, I plan to communicate our focus 	area by ___ and highlight our needs through ___.”</a:t>
            </a:r>
          </a:p>
        </p:txBody>
      </p:sp>
    </p:spTree>
    <p:extLst>
      <p:ext uri="{BB962C8B-B14F-4D97-AF65-F5344CB8AC3E}">
        <p14:creationId xmlns:p14="http://schemas.microsoft.com/office/powerpoint/2010/main" val="160946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BA09B5-4E3F-8CF5-11B5-BA73E49B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126333"/>
          </a:xfrm>
        </p:spPr>
        <p:txBody>
          <a:bodyPr/>
          <a:lstStyle/>
          <a:p>
            <a:r>
              <a:rPr lang="en-US">
                <a:latin typeface="Amasis MT Pro Black"/>
              </a:rPr>
              <a:t>Survey Link</a:t>
            </a:r>
            <a:endParaRPr lang="en-US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5CA1BC17-979D-E7A1-C5E5-41D156BC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69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2A879-01ED-B90B-0BF9-47F4A1689372}"/>
              </a:ext>
            </a:extLst>
          </p:cNvPr>
          <p:cNvSpPr txBox="1"/>
          <p:nvPr/>
        </p:nvSpPr>
        <p:spPr>
          <a:xfrm>
            <a:off x="7323569" y="1967056"/>
            <a:ext cx="4868429" cy="3519345"/>
          </a:xfrm>
          <a:prstGeom prst="rect">
            <a:avLst/>
          </a:prstGeom>
          <a:solidFill>
            <a:srgbClr val="FF9100"/>
          </a:solidFill>
        </p:spPr>
        <p:txBody>
          <a:bodyPr vert="horz" lIns="60960" tIns="30480" rIns="60960" bIns="3048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000" kern="12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“Leadership is </a:t>
            </a:r>
            <a:r>
              <a:rPr lang="en-US" sz="5000" b="1" kern="12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collective</a:t>
            </a:r>
            <a:r>
              <a:rPr lang="en-US" sz="5000" kern="12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mobilization.”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333" i="1" kern="12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-Michael Fullan</a:t>
            </a:r>
          </a:p>
        </p:txBody>
      </p:sp>
      <p:pic>
        <p:nvPicPr>
          <p:cNvPr id="4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8D515093-EC25-1D7F-646A-E914B5FD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68" r="11334"/>
          <a:stretch/>
        </p:blipFill>
        <p:spPr>
          <a:xfrm>
            <a:off x="-2" y="7"/>
            <a:ext cx="7571799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02CA-E803-0C45-7F75-B11BEF5F4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303"/>
            <a:ext cx="10515600" cy="5385393"/>
          </a:xfrm>
        </p:spPr>
        <p:txBody>
          <a:bodyPr>
            <a:normAutofit/>
          </a:bodyPr>
          <a:lstStyle/>
          <a:p>
            <a:pPr algn="ctr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District Professional Learning Vision Draft: </a:t>
            </a:r>
          </a:p>
          <a:p>
            <a:pPr algn="ctr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Engage and Elevate</a:t>
            </a:r>
            <a:r>
              <a:rPr lang="en-US" sz="3200" b="0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  </a:t>
            </a:r>
            <a:endParaRPr lang="en-US" sz="4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0" i="0">
                <a:solidFill>
                  <a:srgbClr val="000000"/>
                </a:solidFill>
                <a:effectLst/>
                <a:latin typeface="Ebrima" panose="02000000000000000000" pitchFamily="2" charset="0"/>
              </a:rPr>
              <a:t>The WCSD Professional Learning Framework fosters growth, alignment, and organizational excellence through a cohesive, evolving system. The framework enhances collaboration, supports staff, and advances student outcomes with clear structure, shareholder input, sustainable development, and a dedication to continuous improvement. </a:t>
            </a:r>
            <a:endParaRPr lang="en-US" sz="4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7283-5D0B-D8F5-507A-FEC6A5BF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masis MT Pro Black"/>
              </a:rPr>
              <a:t>Learning Intentions and Success Criteria 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38F0-2306-6C6B-CEED-3A9BB1B2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masis MT Pro Medium"/>
              </a:rPr>
              <a:t>I am learning about WCSD's professional learning framework and the rollout of priority-area based professional learning district-wide.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use the information provided to effectively communicate my school's needs and area of focus, in relation to the priority-area based model, to my site leadership team and Area Superintendent.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connect content between my school’s possible focus and WCSD’s other identified professional learning priority areas.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masis MT Pro Medium"/>
              </a:rPr>
              <a:t>I can identify the three levels of the professional learning framework.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6AD7-1BE5-5C66-8826-F47AC0B9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50"/>
            <a:ext cx="10515600" cy="1664889"/>
          </a:xfrm>
        </p:spPr>
        <p:txBody>
          <a:bodyPr/>
          <a:lstStyle/>
          <a:p>
            <a:r>
              <a:rPr lang="en-US">
                <a:latin typeface="Amasis MT Pro Black"/>
              </a:rPr>
              <a:t>Professional Learning Priority Areas</a:t>
            </a:r>
            <a:br>
              <a:rPr lang="en-US">
                <a:latin typeface="Amasis MT Pro Black"/>
              </a:rPr>
            </a:br>
            <a:r>
              <a:rPr lang="en-US" sz="2000">
                <a:latin typeface="Amasis MT Pro Black"/>
              </a:rPr>
              <a:t>Schools intentionally organized to engage in professional learning over time.</a:t>
            </a:r>
            <a:endParaRPr lang="en-US">
              <a:latin typeface="Amasis MT Pro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3395-C843-D951-A6C1-7C832A1B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677"/>
            <a:ext cx="10515600" cy="3950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masis MT Pro Medium"/>
              </a:rPr>
              <a:t>Teacher Clarity</a:t>
            </a:r>
          </a:p>
          <a:p>
            <a:r>
              <a:rPr lang="en-US">
                <a:latin typeface="Amasis MT Pro Medium"/>
              </a:rPr>
              <a:t>Systems/Behavior </a:t>
            </a:r>
          </a:p>
          <a:p>
            <a:r>
              <a:rPr lang="en-US">
                <a:latin typeface="Amasis MT Pro Medium"/>
              </a:rPr>
              <a:t>Science of Reading (ES/MS)</a:t>
            </a:r>
          </a:p>
          <a:p>
            <a:r>
              <a:rPr lang="en-US">
                <a:latin typeface="Amasis MT Pro Medium"/>
              </a:rPr>
              <a:t>Supporting Diverse Learners in a Secondary Classroom (HS)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>
                <a:latin typeface="Amasis MT Pro Medium"/>
              </a:rPr>
              <a:t>All areas will build a foundation and awareness of the connections between all three learning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52397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E3D9A-CE55-4FFD-46DA-0D526A64146A}"/>
              </a:ext>
            </a:extLst>
          </p:cNvPr>
          <p:cNvSpPr txBox="1"/>
          <p:nvPr/>
        </p:nvSpPr>
        <p:spPr>
          <a:xfrm>
            <a:off x="838200" y="327350"/>
            <a:ext cx="10515600" cy="15677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Amasis MT Pro Black" panose="02040A04050005020304" pitchFamily="18" charset="0"/>
                <a:ea typeface="+mj-ea"/>
                <a:cs typeface="+mj-cs"/>
              </a:rPr>
              <a:t>A Balanced Approach: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Amasis MT Pro Black" panose="02040A04050005020304" pitchFamily="18" charset="0"/>
                <a:ea typeface="+mj-ea"/>
                <a:cs typeface="+mj-cs"/>
              </a:rPr>
              <a:t>Instruction + Access + Conditions for Learning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0A03B2-74B9-0A47-AE38-7DBE6A54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9510"/>
              </p:ext>
            </p:extLst>
          </p:nvPr>
        </p:nvGraphicFramePr>
        <p:xfrm>
          <a:off x="838200" y="2143515"/>
          <a:ext cx="10515601" cy="3715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526">
                  <a:extLst>
                    <a:ext uri="{9D8B030D-6E8A-4147-A177-3AD203B41FA5}">
                      <a16:colId xmlns:a16="http://schemas.microsoft.com/office/drawing/2014/main" val="187243303"/>
                    </a:ext>
                  </a:extLst>
                </a:gridCol>
                <a:gridCol w="2563701">
                  <a:extLst>
                    <a:ext uri="{9D8B030D-6E8A-4147-A177-3AD203B41FA5}">
                      <a16:colId xmlns:a16="http://schemas.microsoft.com/office/drawing/2014/main" val="2597713218"/>
                    </a:ext>
                  </a:extLst>
                </a:gridCol>
                <a:gridCol w="2635521">
                  <a:extLst>
                    <a:ext uri="{9D8B030D-6E8A-4147-A177-3AD203B41FA5}">
                      <a16:colId xmlns:a16="http://schemas.microsoft.com/office/drawing/2014/main" val="2111593105"/>
                    </a:ext>
                  </a:extLst>
                </a:gridCol>
                <a:gridCol w="2649853">
                  <a:extLst>
                    <a:ext uri="{9D8B030D-6E8A-4147-A177-3AD203B41FA5}">
                      <a16:colId xmlns:a16="http://schemas.microsoft.com/office/drawing/2014/main" val="2004352905"/>
                    </a:ext>
                  </a:extLst>
                </a:gridCol>
              </a:tblGrid>
              <a:tr h="7625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Teacher Clarity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Systems and Behavior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Science of Reading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Supporting Diverse Learners in a Secondary Classroom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761720"/>
                  </a:ext>
                </a:extLst>
              </a:tr>
              <a:tr h="29529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Provides a District framework for Tier I instruction. </a:t>
                      </a:r>
                    </a:p>
                    <a:p>
                      <a:pPr algn="ctr"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Anchors lessons in clear learning intentions, success criteria, and assessment. 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Promotes student ownership in their learning. </a:t>
                      </a:r>
                    </a:p>
                    <a:p>
                      <a:pPr algn="ctr"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Effect Size: 0.85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Builds strong Tier I supports and routines. </a:t>
                      </a:r>
                    </a:p>
                    <a:p>
                      <a:pPr algn="ctr">
                        <a:buNone/>
                      </a:pPr>
                      <a:endParaRPr lang="en-US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Enhance school culture.</a:t>
                      </a:r>
                    </a:p>
                    <a:p>
                      <a:pPr algn="ctr">
                        <a:buNone/>
                      </a:pPr>
                      <a:endParaRPr lang="en-US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Supports pro-active systems for managing student behavior.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Prioritizes explicit instruction in decoding, language and comprehension.</a:t>
                      </a:r>
                    </a:p>
                    <a:p>
                      <a:pPr algn="ctr">
                        <a:buNone/>
                      </a:pPr>
                      <a:endParaRPr lang="en-US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Replaces outdated strategies with research- based practices. </a:t>
                      </a:r>
                    </a:p>
                    <a:p>
                      <a:pPr algn="ctr">
                        <a:buNone/>
                      </a:pPr>
                      <a:endParaRPr lang="en-US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Ensures all students can become skilled, confident readers. 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Prioritizes equity and access using evidence-based strategies. </a:t>
                      </a:r>
                    </a:p>
                    <a:p>
                      <a:pPr algn="ctr">
                        <a:buNone/>
                      </a:pPr>
                      <a:endParaRPr lang="en-US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Builds capacity of secondary educators to utilize strategies to meet the needs of all learners. </a:t>
                      </a:r>
                    </a:p>
                  </a:txBody>
                  <a:tcPr marL="60844" marR="60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04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1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D21E-CE94-1FF6-857C-2DB1E2C7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asis MT Pro Black"/>
              </a:rPr>
              <a:t>Unifying Thread for all Focus Areas: Connectedness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1168-A871-720A-C000-F287C5A0DA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Amasis MT Pro Medium"/>
              </a:rPr>
              <a:t>Why?</a:t>
            </a:r>
          </a:p>
          <a:p>
            <a:r>
              <a:rPr lang="en-US" sz="2600">
                <a:latin typeface="Amasis MT Pro Medium"/>
              </a:rPr>
              <a:t>Students engage when they feel valued, safe, and represented</a:t>
            </a:r>
          </a:p>
          <a:p>
            <a:r>
              <a:rPr lang="en-US" sz="2600">
                <a:latin typeface="Amasis MT Pro Medium"/>
              </a:rPr>
              <a:t>Strong relationships and clear expectations reduce behavioral issues</a:t>
            </a:r>
          </a:p>
          <a:p>
            <a:r>
              <a:rPr lang="en-US" sz="2600">
                <a:latin typeface="Amasis MT Pro Medium"/>
              </a:rPr>
              <a:t>Academic growth accelerates when students feel seen and supported</a:t>
            </a:r>
          </a:p>
          <a:p>
            <a:r>
              <a:rPr lang="en-US" sz="2600">
                <a:latin typeface="Amasis MT Pro Medium"/>
              </a:rPr>
              <a:t>Belonging is fundamental – students must feel connected to access rigorous learning  </a:t>
            </a:r>
            <a:endParaRPr lang="en-US" sz="2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CBBCF-CFCE-F566-FE1D-81C4A92E3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Amasis MT Pro Medium"/>
              </a:rPr>
              <a:t>How?</a:t>
            </a:r>
          </a:p>
          <a:p>
            <a:r>
              <a:rPr lang="en-US" sz="2600">
                <a:latin typeface="Amasis MT Pro Medium"/>
              </a:rPr>
              <a:t>Overview of strategies to build strong relationships and develop a sense of belonging are embedded into all formal trainings</a:t>
            </a:r>
          </a:p>
          <a:p>
            <a:r>
              <a:rPr lang="en-US" sz="2600">
                <a:latin typeface="Amasis MT Pro Medium"/>
              </a:rPr>
              <a:t>Collect and review student and staff connectedness data </a:t>
            </a:r>
          </a:p>
          <a:p>
            <a:r>
              <a:rPr lang="en-US" sz="2600">
                <a:latin typeface="Amasis MT Pro Medium"/>
              </a:rPr>
              <a:t>Embed and promote practices that promote relational trust, cultural responsiveness, and inclusive environments across focus areas.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3022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3B49-C2AC-26E1-50AA-5B09D8131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A316-C5FD-360A-7385-0202BDA3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930"/>
            <a:ext cx="10515600" cy="1126333"/>
          </a:xfrm>
        </p:spPr>
        <p:txBody>
          <a:bodyPr/>
          <a:lstStyle/>
          <a:p>
            <a:r>
              <a:rPr lang="en-US">
                <a:latin typeface="Amasis MT Pro Black"/>
              </a:rPr>
              <a:t>Professional Learning Days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FD6E-1277-8BD8-847D-EB5DED554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masis MT Pro Medium"/>
              </a:rPr>
              <a:t>Wednesday, August 6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or Thursday, August 7th</a:t>
            </a:r>
            <a:endParaRPr lang="en-US"/>
          </a:p>
          <a:p>
            <a:r>
              <a:rPr lang="en-US">
                <a:latin typeface="Amasis MT Pro Medium"/>
              </a:rPr>
              <a:t>Monday, October 13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</a:t>
            </a:r>
          </a:p>
          <a:p>
            <a:r>
              <a:rPr lang="en-US">
                <a:latin typeface="Amasis MT Pro Medium"/>
              </a:rPr>
              <a:t>Monday, January 5</a:t>
            </a:r>
            <a:r>
              <a:rPr lang="en-US" baseline="30000">
                <a:latin typeface="Amasis MT Pro Medium"/>
              </a:rPr>
              <a:t>th</a:t>
            </a:r>
            <a:r>
              <a:rPr lang="en-US">
                <a:latin typeface="Amasis MT Pro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88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FD3E-2405-A004-AD49-40D6D10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Understanding Your Focus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C869F-E995-F192-C1E3-F71387646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Amasis MT Pro Medium"/>
              </a:rPr>
              <a:t>In consultation with your Area Superintendent, you will focus on a designated priority area each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>
                <a:latin typeface="Amasis MT Pro Medium"/>
              </a:rPr>
              <a:t>This focus will guide your professional learning and planning for the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>
                <a:latin typeface="Amasis MT Pro Medium"/>
              </a:rPr>
              <a:t>Important: Your focus area is a spotlight, not a silo.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>
                <a:latin typeface="Amasis MT Pro Medium"/>
              </a:rPr>
              <a:t>While you'll dive deeper into one area, you’re still responsible for engaging in all leadership areas to support school-wide success.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28" name="Picture 4" descr="Silo press Cartoon Vector Icon Illustration agriculture | Premium  AI-generated image">
            <a:extLst>
              <a:ext uri="{FF2B5EF4-FFF2-40B4-BE49-F238E27FC236}">
                <a16:creationId xmlns:a16="http://schemas.microsoft.com/office/drawing/2014/main" id="{4433C923-59C5-16DF-4653-FBE127DD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60" y="4324003"/>
            <a:ext cx="2310811" cy="1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,500+ Spotlight Clipart Stock Illustrations, Royalty-Free Vector Graphics  &amp; Clip Art - iStock">
            <a:extLst>
              <a:ext uri="{FF2B5EF4-FFF2-40B4-BE49-F238E27FC236}">
                <a16:creationId xmlns:a16="http://schemas.microsoft.com/office/drawing/2014/main" id="{62D09B14-D3E7-A786-3DB4-5408156C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57" y="4324002"/>
            <a:ext cx="2534047" cy="1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3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SD Swoosh Template" id="{E89510AB-36DF-C24B-A404-55A3E38750AF}" vid="{901456E9-4BA5-2446-BC90-446A85C20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5BA842E31E340B64B01F32A589E1E" ma:contentTypeVersion="3" ma:contentTypeDescription="Create a new document." ma:contentTypeScope="" ma:versionID="db82bdc8d414e9941e4285ad0bd8a152">
  <xsd:schema xmlns:xsd="http://www.w3.org/2001/XMLSchema" xmlns:xs="http://www.w3.org/2001/XMLSchema" xmlns:p="http://schemas.microsoft.com/office/2006/metadata/properties" xmlns:ns2="8bf53d4f-ffc3-4c0f-93af-8d81a04b2ce6" targetNamespace="http://schemas.microsoft.com/office/2006/metadata/properties" ma:root="true" ma:fieldsID="a703f7e9de39acd0b13e545f72798b52" ns2:_="">
    <xsd:import namespace="8bf53d4f-ffc3-4c0f-93af-8d81a04b2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53d4f-ffc3-4c0f-93af-8d81a04b2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C2D709-0179-401A-B4DD-3D6D30D2A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3DBDE-FD06-40AA-9AE3-4CE73945EFDB}">
  <ds:schemaRefs>
    <ds:schemaRef ds:uri="8bf53d4f-ffc3-4c0f-93af-8d81a04b2c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C0A296-78A6-4500-98B0-2ACBD869F9FC}">
  <ds:schemaRefs>
    <ds:schemaRef ds:uri="8bf53d4f-ffc3-4c0f-93af-8d81a04b2c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2384</Words>
  <Application>Microsoft Office PowerPoint</Application>
  <PresentationFormat>Widescreen</PresentationFormat>
  <Paragraphs>265</Paragraphs>
  <Slides>30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Amasis MT Pro Black</vt:lpstr>
      <vt:lpstr>Amasis MT Pro Medium</vt:lpstr>
      <vt:lpstr>Aptos</vt:lpstr>
      <vt:lpstr>Arial</vt:lpstr>
      <vt:lpstr>Arial,Sans-Serif</vt:lpstr>
      <vt:lpstr>Calibri</vt:lpstr>
      <vt:lpstr>Courier New</vt:lpstr>
      <vt:lpstr>Ebrima</vt:lpstr>
      <vt:lpstr>Segoe UI</vt:lpstr>
      <vt:lpstr>Wingdings</vt:lpstr>
      <vt:lpstr>Office Theme</vt:lpstr>
      <vt:lpstr>WCSD Professional Learning Framework Overview  Certified Staff and Site-level Leadership</vt:lpstr>
      <vt:lpstr>Shifting Roles Activity Reflecting Teamwork and Change Management </vt:lpstr>
      <vt:lpstr>PowerPoint Presentation</vt:lpstr>
      <vt:lpstr>Learning Intentions and Success Criteria </vt:lpstr>
      <vt:lpstr>Professional Learning Priority Areas Schools intentionally organized to engage in professional learning over time.</vt:lpstr>
      <vt:lpstr>PowerPoint Presentation</vt:lpstr>
      <vt:lpstr>Unifying Thread for all Focus Areas: Connectedness</vt:lpstr>
      <vt:lpstr>Professional Learning Days</vt:lpstr>
      <vt:lpstr>Understanding Your Focus Area</vt:lpstr>
      <vt:lpstr>Priority Areas Defined</vt:lpstr>
      <vt:lpstr>Linking to August Back-to-School Professional Learning Offerings</vt:lpstr>
      <vt:lpstr>August BTS PL Schedule – MS/ES</vt:lpstr>
      <vt:lpstr>August BTS PL Schedule - HS</vt:lpstr>
      <vt:lpstr>Connecting the Priority Areas</vt:lpstr>
      <vt:lpstr>Connecting the Priority Areas</vt:lpstr>
      <vt:lpstr> Teacher Clarity Focus Area Example: </vt:lpstr>
      <vt:lpstr>Behavior and Systems Focus Area Example:</vt:lpstr>
      <vt:lpstr>Supporting Diverse Learners Focus Area Example:</vt:lpstr>
      <vt:lpstr>Science of Reading Focus Area Example:</vt:lpstr>
      <vt:lpstr> Engage and Elevate: WCSD Professional Learning Framework</vt:lpstr>
      <vt:lpstr>PowerPoint Presentation</vt:lpstr>
      <vt:lpstr>PowerPoint Presentation</vt:lpstr>
      <vt:lpstr>Framing our Learning</vt:lpstr>
      <vt:lpstr>PowerPoint Presentation</vt:lpstr>
      <vt:lpstr>Professional Development Framework Example:</vt:lpstr>
      <vt:lpstr>Opportunities for Planning/Input</vt:lpstr>
      <vt:lpstr>Learning Intentions and Success Criteria </vt:lpstr>
      <vt:lpstr>Call to Action</vt:lpstr>
      <vt:lpstr>Survey Link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Gillis, Melissa</dc:creator>
  <cp:lastModifiedBy>Weir, Katie Louise</cp:lastModifiedBy>
  <cp:revision>5</cp:revision>
  <dcterms:created xsi:type="dcterms:W3CDTF">2024-07-24T21:28:17Z</dcterms:created>
  <dcterms:modified xsi:type="dcterms:W3CDTF">2025-06-04T15:51:55Z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0x0101007BD5BA842E31E340B64B01F32A589E1E</vt:lpwstr>
  </property>
</Properties>
</file>